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80" r:id="rId2"/>
    <p:sldId id="282" r:id="rId3"/>
    <p:sldId id="283" r:id="rId4"/>
    <p:sldId id="284" r:id="rId5"/>
    <p:sldId id="285" r:id="rId6"/>
    <p:sldId id="286" r:id="rId7"/>
    <p:sldId id="288" r:id="rId8"/>
    <p:sldId id="299" r:id="rId9"/>
    <p:sldId id="287" r:id="rId10"/>
    <p:sldId id="290" r:id="rId11"/>
    <p:sldId id="291" r:id="rId12"/>
    <p:sldId id="292" r:id="rId13"/>
    <p:sldId id="300" r:id="rId14"/>
    <p:sldId id="289" r:id="rId15"/>
    <p:sldId id="293" r:id="rId16"/>
    <p:sldId id="294" r:id="rId17"/>
    <p:sldId id="295" r:id="rId18"/>
    <p:sldId id="301" r:id="rId19"/>
    <p:sldId id="296" r:id="rId20"/>
    <p:sldId id="314" r:id="rId21"/>
    <p:sldId id="315" r:id="rId22"/>
    <p:sldId id="298" r:id="rId23"/>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FF"/>
    <a:srgbClr val="CCFFFF"/>
    <a:srgbClr val="FFFFCC"/>
    <a:srgbClr val="FFCC99"/>
    <a:srgbClr val="CCCCFF"/>
    <a:srgbClr val="00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79279" autoAdjust="0"/>
  </p:normalViewPr>
  <p:slideViewPr>
    <p:cSldViewPr>
      <p:cViewPr varScale="1">
        <p:scale>
          <a:sx n="73" d="100"/>
          <a:sy n="73" d="100"/>
        </p:scale>
        <p:origin x="1896"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77323BCB-A3CA-4458-9E48-9C4D79690E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a:extLst>
              <a:ext uri="{FF2B5EF4-FFF2-40B4-BE49-F238E27FC236}">
                <a16:creationId xmlns:a16="http://schemas.microsoft.com/office/drawing/2014/main" xmlns="" id="{8F572776-8313-4E6A-961F-910DF7451EB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a:extLst>
              <a:ext uri="{FF2B5EF4-FFF2-40B4-BE49-F238E27FC236}">
                <a16:creationId xmlns:a16="http://schemas.microsoft.com/office/drawing/2014/main" xmlns="" id="{22776A77-4324-4511-82DC-AC0D3E71598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xmlns="" id="{99C82F20-E1FD-4315-BA5C-9058E5771ED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xmlns="" id="{E54C4D45-87AD-445B-9FD7-38C499BD296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a:extLst>
              <a:ext uri="{FF2B5EF4-FFF2-40B4-BE49-F238E27FC236}">
                <a16:creationId xmlns:a16="http://schemas.microsoft.com/office/drawing/2014/main" xmlns="" id="{B71BE4E8-7039-4CF5-8BE4-0FE686ADE56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334E21F6-AC96-49E2-A902-0F482CF9A2F4}" type="slidenum">
              <a:rPr lang="en-US" altLang="en-US"/>
              <a:pPr>
                <a:defRPr/>
              </a:pPr>
              <a:t>‹#›</a:t>
            </a:fld>
            <a:endParaRPr lang="en-US" altLang="en-US"/>
          </a:p>
        </p:txBody>
      </p:sp>
    </p:spTree>
    <p:extLst>
      <p:ext uri="{BB962C8B-B14F-4D97-AF65-F5344CB8AC3E}">
        <p14:creationId xmlns:p14="http://schemas.microsoft.com/office/powerpoint/2010/main" val="4082849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xmlns="" id="{1CF10791-7E21-4617-8DD3-B878DAD956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3A619B-12CE-4E85-A1B6-CB274C75116B}"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xmlns="" id="{0B5149B3-58C3-4EF4-A850-DAED045C87E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xmlns="" id="{3B89C421-08FF-45A5-B82E-CD7AFB2972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53685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EFC31C14-D51F-4B46-B6B3-EF204E3F5FE4}"/>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xmlns="" id="{BA47DAE7-FB61-43E4-8485-C2F7C67F6F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Germany was politically divided in the early 1800s. Economic isolation and scattered resources hampered countrywide industrialization. Instead, pockets of industrialization appeared, as in the coal-rich Ruhr Valley of west central Germany. Beginning around 1835, Germany began to copy the British model. Germany imported British equipment and engineers. German manufacturers also sent their children to England to learn industrial management. Most important, Germany built railroads that linked its growing manufacturing cities, such as Frankfurt, with the Ruhr Valley’s coal and iron ore deposits. In 1858, a German economist wrote, “Railroads and machine shops, coal mines and iron foundries, spinneries and rolling mills seem to spring up out of the ground, and smokestacks sprout from the earth like mushrooms.” Germany’s economic strength spurred its ability to develop as a military power. By the late 1800s, a unified, imperial Germany had become both an industrial and a military giant.</a:t>
            </a:r>
          </a:p>
        </p:txBody>
      </p:sp>
      <p:sp>
        <p:nvSpPr>
          <p:cNvPr id="34820" name="Slide Number Placeholder 3">
            <a:extLst>
              <a:ext uri="{FF2B5EF4-FFF2-40B4-BE49-F238E27FC236}">
                <a16:creationId xmlns:a16="http://schemas.microsoft.com/office/drawing/2014/main" xmlns="" id="{8678B9A6-3B13-4F0F-8778-7393166156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24ED34-2F47-4F60-8177-DC7BE8AC909E}" type="slidenum">
              <a:rPr lang="en-US" altLang="en-US"/>
              <a:pPr>
                <a:spcBef>
                  <a:spcPct val="0"/>
                </a:spcBef>
              </a:pPr>
              <a:t>21</a:t>
            </a:fld>
            <a:endParaRPr lang="en-US" altLang="en-US"/>
          </a:p>
        </p:txBody>
      </p:sp>
    </p:spTree>
    <p:extLst>
      <p:ext uri="{BB962C8B-B14F-4D97-AF65-F5344CB8AC3E}">
        <p14:creationId xmlns:p14="http://schemas.microsoft.com/office/powerpoint/2010/main" val="236043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0CEB33BD-AAB2-4999-B273-B87A68723E0C}"/>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xmlns="" id="{8442C2ED-1280-4C99-9426-67C32B3A4F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Between 1700 and 1900, revolutions in agriculture, production, transportation, and communication changed the lives of people in Western Europe and the United States. Industrialization gave Europe tremendous economic power. In contrast, the economies of Asia and Africa were still based on agriculture and small workshops. Industrialization revolutionized every aspect of society, from daily life to life expectancy. Despite the hardships early urban workers suffered, population, health, and wealth eventually rose dramatically in all industrialized countries. The development of a middle class created great opportunities for education and democratic participation. Greater democratic participation, in turn, fueled a powerful movement for social reform.</a:t>
            </a:r>
          </a:p>
        </p:txBody>
      </p:sp>
      <p:sp>
        <p:nvSpPr>
          <p:cNvPr id="36868" name="Slide Number Placeholder 3">
            <a:extLst>
              <a:ext uri="{FF2B5EF4-FFF2-40B4-BE49-F238E27FC236}">
                <a16:creationId xmlns:a16="http://schemas.microsoft.com/office/drawing/2014/main" xmlns="" id="{E4EA49B9-E5BD-486F-8E11-6B31F533A6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798EBA-94C8-469C-A10E-7D530C37E8E1}" type="slidenum">
              <a:rPr lang="en-US" altLang="en-US"/>
              <a:pPr>
                <a:spcBef>
                  <a:spcPct val="0"/>
                </a:spcBef>
              </a:pPr>
              <a:t>22</a:t>
            </a:fld>
            <a:endParaRPr lang="en-US" altLang="en-US"/>
          </a:p>
        </p:txBody>
      </p:sp>
    </p:spTree>
    <p:extLst>
      <p:ext uri="{BB962C8B-B14F-4D97-AF65-F5344CB8AC3E}">
        <p14:creationId xmlns:p14="http://schemas.microsoft.com/office/powerpoint/2010/main" val="79883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B13CE7FB-994F-461A-9DCF-A5F490C24A4B}"/>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xmlns="" id="{F0273C4C-50FB-4141-B467-0EF1A68274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xmlns="" id="{A7080F5D-AA6B-4AC9-9CCF-F10624269D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9DA1F3-FD1D-440C-BDB5-50B1D7BD5208}" type="slidenum">
              <a:rPr lang="en-US" altLang="en-US"/>
              <a:pPr>
                <a:spcBef>
                  <a:spcPct val="0"/>
                </a:spcBef>
              </a:pPr>
              <a:t>4</a:t>
            </a:fld>
            <a:endParaRPr lang="en-US" altLang="en-US"/>
          </a:p>
        </p:txBody>
      </p:sp>
    </p:spTree>
    <p:extLst>
      <p:ext uri="{BB962C8B-B14F-4D97-AF65-F5344CB8AC3E}">
        <p14:creationId xmlns:p14="http://schemas.microsoft.com/office/powerpoint/2010/main" val="266942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xmlns="" id="{F2A4620A-9EB6-4B65-8A44-53826F9A9BD4}"/>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xmlns="" id="{57DE39EF-DF25-4AFE-B9EC-DC66C00455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xmlns="" id="{D2282298-23AF-445A-BDED-FC2D8F53C2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0E3F293-8928-4C32-88F1-82A6D2F0332B}" type="slidenum">
              <a:rPr lang="en-US" altLang="en-US">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150386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3AF4A6A2-ED43-461F-A641-B04041C7D8A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xmlns="" id="{8DFF02AA-6C3D-4161-AD1A-E06666B506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Factors of Production required to industrialize – Land (natural resources), Labor (human input in process), and Capital (any final product used in the production of other goods – example: machinery, cotton gin, etc)</a:t>
            </a:r>
          </a:p>
        </p:txBody>
      </p:sp>
      <p:sp>
        <p:nvSpPr>
          <p:cNvPr id="15364" name="Slide Number Placeholder 3">
            <a:extLst>
              <a:ext uri="{FF2B5EF4-FFF2-40B4-BE49-F238E27FC236}">
                <a16:creationId xmlns:a16="http://schemas.microsoft.com/office/drawing/2014/main" xmlns="" id="{415F7472-3E18-4D28-84CA-A78799F6D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4EA899E-EED0-4EE3-B1D4-D5A6A7198244}" type="slidenum">
              <a:rPr lang="en-US" altLang="en-US">
                <a:latin typeface="Arial" panose="020B0604020202020204" pitchFamily="34" charset="0"/>
              </a:rPr>
              <a:pPr/>
              <a:t>8</a:t>
            </a:fld>
            <a:endParaRPr lang="en-US" altLang="en-US">
              <a:latin typeface="Arial" panose="020B0604020202020204" pitchFamily="34" charset="0"/>
            </a:endParaRPr>
          </a:p>
        </p:txBody>
      </p:sp>
    </p:spTree>
    <p:extLst>
      <p:ext uri="{BB962C8B-B14F-4D97-AF65-F5344CB8AC3E}">
        <p14:creationId xmlns:p14="http://schemas.microsoft.com/office/powerpoint/2010/main" val="47179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F24B795F-0429-4B8F-9C75-B023E989A7C1}"/>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xmlns="" id="{C9B0B51B-34A7-46CE-83CC-AF83AB237E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Mechanization: process of changing from working largely or exclusively by hand or with animals to doing that work with machinery. Increased productivity for the manufacturer &amp; lowered prices for the consumer.</a:t>
            </a:r>
          </a:p>
        </p:txBody>
      </p:sp>
      <p:sp>
        <p:nvSpPr>
          <p:cNvPr id="21508" name="Slide Number Placeholder 3">
            <a:extLst>
              <a:ext uri="{FF2B5EF4-FFF2-40B4-BE49-F238E27FC236}">
                <a16:creationId xmlns:a16="http://schemas.microsoft.com/office/drawing/2014/main" xmlns="" id="{ED31A0F5-215B-437D-88F5-5D63F8DE4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DAAD604-1C9E-4656-A081-C63CA442E34E}" type="slidenum">
              <a:rPr lang="en-US" altLang="en-US">
                <a:latin typeface="Arial" panose="020B0604020202020204" pitchFamily="34" charset="0"/>
              </a:rPr>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45414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DC900B3F-3101-4BAC-8A8A-89CF824F9A65}"/>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xmlns="" id="{416F0E8C-6C84-4416-A326-5E69F0FB0B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xmlns="" id="{D3E1E498-5E89-41BF-87C5-E4DED05A70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558285-8270-4916-867D-84030D63004B}" type="slidenum">
              <a:rPr lang="en-US" altLang="en-US"/>
              <a:pPr>
                <a:spcBef>
                  <a:spcPct val="0"/>
                </a:spcBef>
              </a:pPr>
              <a:t>14</a:t>
            </a:fld>
            <a:endParaRPr lang="en-US" altLang="en-US"/>
          </a:p>
        </p:txBody>
      </p:sp>
    </p:spTree>
    <p:extLst>
      <p:ext uri="{BB962C8B-B14F-4D97-AF65-F5344CB8AC3E}">
        <p14:creationId xmlns:p14="http://schemas.microsoft.com/office/powerpoint/2010/main" val="425945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B3F99657-AFA2-441C-B995-E4E0EA093362}"/>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xmlns="" id="{A608DC84-FA56-47F4-8FFB-F39D6FBAB6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Railroads Revolutionize Life in Britain</a:t>
            </a:r>
          </a:p>
          <a:p>
            <a:r>
              <a:rPr lang="en-US" altLang="en-US">
                <a:latin typeface="Arial" panose="020B0604020202020204" pitchFamily="34" charset="0"/>
              </a:rPr>
              <a:t> The invention and perfection of the locomotive had at least four major effects. First, railroads spurred industrial growth by giving manufacturers a cheap way to transport materials and finished products. Second, the railroad boom created hundreds of thousands of new jobs for both railroad workers and miners. These miners provided iron for the tracks and coal for the steam engines. Third, the railroads boosted England’s agricultural and fishing industries, which could transport their products to distant cities. Finally, by making travel easier, railroads encouraged country people to take distant city jobs. Also, railroads lured city dwellers to resorts in the countryside. Like a locomotive racing across the country, the Industrial Revolution brought rapid and unsettling changes to people’s lives.</a:t>
            </a:r>
          </a:p>
        </p:txBody>
      </p:sp>
      <p:sp>
        <p:nvSpPr>
          <p:cNvPr id="25604" name="Slide Number Placeholder 3">
            <a:extLst>
              <a:ext uri="{FF2B5EF4-FFF2-40B4-BE49-F238E27FC236}">
                <a16:creationId xmlns:a16="http://schemas.microsoft.com/office/drawing/2014/main" xmlns="" id="{7B4DAEA6-3F99-44F0-9671-CDCD1D990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DEECFA-B533-4129-92AA-B76F507277A1}" type="slidenum">
              <a:rPr lang="en-US" altLang="en-US"/>
              <a:pPr>
                <a:spcBef>
                  <a:spcPct val="0"/>
                </a:spcBef>
              </a:pPr>
              <a:t>15</a:t>
            </a:fld>
            <a:endParaRPr lang="en-US" altLang="en-US"/>
          </a:p>
        </p:txBody>
      </p:sp>
    </p:spTree>
    <p:extLst>
      <p:ext uri="{BB962C8B-B14F-4D97-AF65-F5344CB8AC3E}">
        <p14:creationId xmlns:p14="http://schemas.microsoft.com/office/powerpoint/2010/main" val="41607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426DAEDA-12FC-46AB-B97D-65EA99160252}"/>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xmlns="" id="{AB6406C1-CCE5-45AC-A1BA-2D05D8373A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xmlns="" id="{00A257B3-9E00-4618-B12A-9980C3A42E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A6D51B-1150-4CBA-894F-85D7AAF86D8E}" type="slidenum">
              <a:rPr lang="en-US" altLang="en-US"/>
              <a:pPr>
                <a:spcBef>
                  <a:spcPct val="0"/>
                </a:spcBef>
              </a:pPr>
              <a:t>19</a:t>
            </a:fld>
            <a:endParaRPr lang="en-US" altLang="en-US"/>
          </a:p>
        </p:txBody>
      </p:sp>
    </p:spTree>
    <p:extLst>
      <p:ext uri="{BB962C8B-B14F-4D97-AF65-F5344CB8AC3E}">
        <p14:creationId xmlns:p14="http://schemas.microsoft.com/office/powerpoint/2010/main" val="250585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00C15AC5-418B-4E9B-B6EF-CDD8134DF79B}"/>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xmlns="" id="{0C38F95F-CD2C-45FC-878B-73E975313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Germany was politically divided in the early 1800s. Economic isolation and scattered resources hampered countrywide industrialization. Instead, pockets of industrialization appeared, as in the coal-rich Ruhr Valley of west central Germany. Beginning around 1835, Germany began to copy the British model. Germany imported British equipment and engineers. German manufacturers also sent their children to England to learn industrial management. Most important, Germany built railroads that linked its growing manufacturing cities, such as Frankfurt, with the Ruhr Valley’s coal and iron ore deposits. In 1858, a German economist wrote, “Railroads and machine shops, coal mines and iron foundries, spinneries and rolling mills seem to spring up out of the ground, and smokestacks sprout from the earth like mushrooms.” Germany’s economic strength spurred its ability to develop as a military power. By the late 1800s, a unified, imperial Germany had become both an industrial and a military giant.</a:t>
            </a:r>
          </a:p>
        </p:txBody>
      </p:sp>
      <p:sp>
        <p:nvSpPr>
          <p:cNvPr id="32772" name="Slide Number Placeholder 3">
            <a:extLst>
              <a:ext uri="{FF2B5EF4-FFF2-40B4-BE49-F238E27FC236}">
                <a16:creationId xmlns:a16="http://schemas.microsoft.com/office/drawing/2014/main" xmlns="" id="{D16C1F22-120A-4206-A519-2224FFAE9E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26D442-76FF-47A2-A9D9-616CD6B63599}" type="slidenum">
              <a:rPr lang="en-US" altLang="en-US"/>
              <a:pPr>
                <a:spcBef>
                  <a:spcPct val="0"/>
                </a:spcBef>
              </a:pPr>
              <a:t>20</a:t>
            </a:fld>
            <a:endParaRPr lang="en-US" altLang="en-US"/>
          </a:p>
        </p:txBody>
      </p:sp>
    </p:spTree>
    <p:extLst>
      <p:ext uri="{BB962C8B-B14F-4D97-AF65-F5344CB8AC3E}">
        <p14:creationId xmlns:p14="http://schemas.microsoft.com/office/powerpoint/2010/main" val="80312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8141C66D-8C64-4159-96C3-D54195B2AA3A}"/>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xmlns="" id="{AE4D901E-C2A4-4151-A178-4397C023A1DE}"/>
                </a:ext>
              </a:extLst>
            </p:cNvPr>
            <p:cNvGrpSpPr>
              <a:grpSpLocks/>
            </p:cNvGrpSpPr>
            <p:nvPr/>
          </p:nvGrpSpPr>
          <p:grpSpPr bwMode="auto">
            <a:xfrm flipH="1">
              <a:off x="-2" y="1562"/>
              <a:ext cx="5763" cy="642"/>
              <a:chOff x="-3" y="1562"/>
              <a:chExt cx="5763" cy="642"/>
            </a:xfrm>
          </p:grpSpPr>
          <p:sp>
            <p:nvSpPr>
              <p:cNvPr id="8" name="Freeform 4">
                <a:extLst>
                  <a:ext uri="{FF2B5EF4-FFF2-40B4-BE49-F238E27FC236}">
                    <a16:creationId xmlns:a16="http://schemas.microsoft.com/office/drawing/2014/main" xmlns="" id="{AA34EEA3-70FB-4BF2-BE07-750A6B7F0B61}"/>
                  </a:ext>
                </a:extLst>
              </p:cNvPr>
              <p:cNvSpPr>
                <a:spLocks/>
              </p:cNvSpPr>
              <p:nvPr/>
            </p:nvSpPr>
            <p:spPr bwMode="ltGray">
              <a:xfrm rot="-5400000">
                <a:off x="2558"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xmlns="" id="{72A634D8-4663-418C-9B18-2A5633138E14}"/>
                  </a:ext>
                </a:extLst>
              </p:cNvPr>
              <p:cNvSpPr>
                <a:spLocks/>
              </p:cNvSpPr>
              <p:nvPr/>
            </p:nvSpPr>
            <p:spPr bwMode="ltGray">
              <a:xfrm rot="-5400000">
                <a:off x="132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xmlns="" id="{770BECBB-03D7-4627-B70C-C6670D719925}"/>
                  </a:ext>
                </a:extLst>
              </p:cNvPr>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xmlns="" id="{FE80E79B-23C4-46DD-8770-E999E258DCE5}"/>
                  </a:ext>
                </a:extLst>
              </p:cNvPr>
              <p:cNvSpPr>
                <a:spLocks/>
              </p:cNvSpPr>
              <p:nvPr/>
            </p:nvSpPr>
            <p:spPr bwMode="ltGray">
              <a:xfrm rot="-5400000">
                <a:off x="-58" y="1759"/>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xmlns="" id="{093ABAE9-3FAA-4201-92C0-F8D429319E2B}"/>
                  </a:ext>
                </a:extLst>
              </p:cNvPr>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xmlns="" id="{7D868A61-0B70-4687-85B7-B4B9DB8B8CBD}"/>
                  </a:ext>
                </a:extLst>
              </p:cNvPr>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xmlns="" id="{5A25DF7D-81AD-4352-8E31-0A09B613E9A7}"/>
                  </a:ext>
                </a:extLst>
              </p:cNvPr>
              <p:cNvSpPr>
                <a:spLocks/>
              </p:cNvSpPr>
              <p:nvPr/>
            </p:nvSpPr>
            <p:spPr bwMode="ltGray">
              <a:xfrm rot="-5400000">
                <a:off x="154" y="1733"/>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xmlns="" id="{BD4E650C-0FC8-422A-86BF-12BFE7BAA998}"/>
                  </a:ext>
                </a:extLst>
              </p:cNvPr>
              <p:cNvSpPr>
                <a:spLocks/>
              </p:cNvSpPr>
              <p:nvPr/>
            </p:nvSpPr>
            <p:spPr bwMode="ltGray">
              <a:xfrm rot="-5400000">
                <a:off x="3205"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xmlns="" id="{A54E1843-FD29-4607-9A0C-BD2E650B6496}"/>
                  </a:ext>
                </a:extLst>
              </p:cNvPr>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xmlns="" id="{1F25EB77-99F2-47AF-A57D-75C2A67F0F23}"/>
                  </a:ext>
                </a:extLst>
              </p:cNvPr>
              <p:cNvSpPr>
                <a:spLocks/>
              </p:cNvSpPr>
              <p:nvPr/>
            </p:nvSpPr>
            <p:spPr bwMode="ltGray">
              <a:xfrm rot="-5400000">
                <a:off x="1828" y="1754"/>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xmlns="" id="{B43CCD0B-706A-402E-AD39-620AC0DD6C08}"/>
                  </a:ext>
                </a:extLst>
              </p:cNvPr>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xmlns="" id="{C7823B9E-93F1-46AC-BD0C-D77CB8B8D6B9}"/>
                  </a:ext>
                </a:extLst>
              </p:cNvPr>
              <p:cNvSpPr>
                <a:spLocks/>
              </p:cNvSpPr>
              <p:nvPr/>
            </p:nvSpPr>
            <p:spPr bwMode="ltGray">
              <a:xfrm rot="-5400000">
                <a:off x="2328"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xmlns="" id="{9756FAF8-DCCB-48EE-A8DA-98EC0E150082}"/>
                  </a:ext>
                </a:extLst>
              </p:cNvPr>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xmlns="" id="{0AF663C7-49CD-416A-B4F7-C7DC1F913AE7}"/>
                  </a:ext>
                </a:extLst>
              </p:cNvPr>
              <p:cNvSpPr>
                <a:spLocks/>
              </p:cNvSpPr>
              <p:nvPr/>
            </p:nvSpPr>
            <p:spPr bwMode="ltGray">
              <a:xfrm rot="-5400000">
                <a:off x="4071"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xmlns="" id="{A70A6D6A-44E5-4F72-9CB7-AA79313BB338}"/>
                  </a:ext>
                </a:extLst>
              </p:cNvPr>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xmlns="" id="{2D24A11D-A9C3-4331-993A-BBF7D6EC52C6}"/>
                  </a:ext>
                </a:extLst>
              </p:cNvPr>
              <p:cNvSpPr>
                <a:spLocks/>
              </p:cNvSpPr>
              <p:nvPr/>
            </p:nvSpPr>
            <p:spPr bwMode="ltGray">
              <a:xfrm rot="-5400000">
                <a:off x="457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xmlns="" id="{047D0353-A314-46F5-890F-4A7F2E9D59E4}"/>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xmlns="" id="{C2DCED95-0396-467C-AE9B-556B017B030D}"/>
                  </a:ext>
                </a:extLst>
              </p:cNvPr>
              <p:cNvSpPr>
                <a:spLocks/>
              </p:cNvSpPr>
              <p:nvPr/>
            </p:nvSpPr>
            <p:spPr bwMode="ltGray">
              <a:xfrm rot="-5400000">
                <a:off x="5077"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xmlns="" id="{D0F0BCD2-5619-48CA-B983-DB690BB757AB}"/>
                  </a:ext>
                </a:extLst>
              </p:cNvPr>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xmlns="" id="{0E997372-D4CC-4570-A79C-AA191E263284}"/>
                </a:ext>
              </a:extLst>
            </p:cNvPr>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a:extLst>
                <a:ext uri="{FF2B5EF4-FFF2-40B4-BE49-F238E27FC236}">
                  <a16:creationId xmlns:a16="http://schemas.microsoft.com/office/drawing/2014/main" xmlns="" id="{3E3D764F-1A90-457B-B1A8-E957884733D4}"/>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267803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542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171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62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0497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833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F0CB28CE-85D2-4D93-B669-C29C77EDC3E9}"/>
              </a:ext>
            </a:extLst>
          </p:cNvPr>
          <p:cNvGrpSpPr>
            <a:grpSpLocks/>
          </p:cNvGrpSpPr>
          <p:nvPr/>
        </p:nvGrpSpPr>
        <p:grpSpPr bwMode="auto">
          <a:xfrm>
            <a:off x="0" y="-4763"/>
            <a:ext cx="1063625" cy="6858001"/>
            <a:chOff x="0" y="-3"/>
            <a:chExt cx="670" cy="4320"/>
          </a:xfrm>
        </p:grpSpPr>
        <p:grpSp>
          <p:nvGrpSpPr>
            <p:cNvPr id="1029" name="Group 3">
              <a:extLst>
                <a:ext uri="{FF2B5EF4-FFF2-40B4-BE49-F238E27FC236}">
                  <a16:creationId xmlns:a16="http://schemas.microsoft.com/office/drawing/2014/main" xmlns="" id="{41AD03BE-EFC3-4EC0-8870-0A8F96AB658E}"/>
                </a:ext>
              </a:extLst>
            </p:cNvPr>
            <p:cNvGrpSpPr>
              <a:grpSpLocks/>
            </p:cNvGrpSpPr>
            <p:nvPr/>
          </p:nvGrpSpPr>
          <p:grpSpPr bwMode="auto">
            <a:xfrm rot="16200000" flipH="1">
              <a:off x="-1815" y="1838"/>
              <a:ext cx="4320" cy="638"/>
              <a:chOff x="-2" y="1562"/>
              <a:chExt cx="5762" cy="638"/>
            </a:xfrm>
          </p:grpSpPr>
          <p:sp>
            <p:nvSpPr>
              <p:cNvPr id="1032" name="Freeform 4">
                <a:extLst>
                  <a:ext uri="{FF2B5EF4-FFF2-40B4-BE49-F238E27FC236}">
                    <a16:creationId xmlns:a16="http://schemas.microsoft.com/office/drawing/2014/main" xmlns="" id="{B2BE0F40-4167-4032-80EA-49B4EAA0DE5C}"/>
                  </a:ext>
                </a:extLst>
              </p:cNvPr>
              <p:cNvSpPr>
                <a:spLocks/>
              </p:cNvSpPr>
              <p:nvPr/>
            </p:nvSpPr>
            <p:spPr bwMode="ltGray">
              <a:xfrm rot="-5400000">
                <a:off x="2554" y="-990"/>
                <a:ext cx="624" cy="5746"/>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a:extLst>
                  <a:ext uri="{FF2B5EF4-FFF2-40B4-BE49-F238E27FC236}">
                    <a16:creationId xmlns:a16="http://schemas.microsoft.com/office/drawing/2014/main" xmlns="" id="{C86347B4-0EDE-41B7-816C-E81120C75C66}"/>
                  </a:ext>
                </a:extLst>
              </p:cNvPr>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a:extLst>
                  <a:ext uri="{FF2B5EF4-FFF2-40B4-BE49-F238E27FC236}">
                    <a16:creationId xmlns:a16="http://schemas.microsoft.com/office/drawing/2014/main" xmlns="" id="{53F63ABD-B0A2-48DC-A623-B3900694DD2F}"/>
                  </a:ext>
                </a:extLst>
              </p:cNvPr>
              <p:cNvSpPr>
                <a:spLocks/>
              </p:cNvSpPr>
              <p:nvPr/>
            </p:nvSpPr>
            <p:spPr bwMode="ltGray">
              <a:xfrm rot="-5400000">
                <a:off x="966" y="1676"/>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a:extLst>
                  <a:ext uri="{FF2B5EF4-FFF2-40B4-BE49-F238E27FC236}">
                    <a16:creationId xmlns:a16="http://schemas.microsoft.com/office/drawing/2014/main" xmlns="" id="{3EF28A94-120D-426F-B978-729C565C6E7D}"/>
                  </a:ext>
                </a:extLst>
              </p:cNvPr>
              <p:cNvSpPr>
                <a:spLocks/>
              </p:cNvSpPr>
              <p:nvPr/>
            </p:nvSpPr>
            <p:spPr bwMode="ltGray">
              <a:xfrm rot="-5400000">
                <a:off x="-73" y="1760"/>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a:extLst>
                  <a:ext uri="{FF2B5EF4-FFF2-40B4-BE49-F238E27FC236}">
                    <a16:creationId xmlns:a16="http://schemas.microsoft.com/office/drawing/2014/main" xmlns="" id="{A0009FBF-5341-4E5F-8C35-2ACB1330B161}"/>
                  </a:ext>
                </a:extLst>
              </p:cNvPr>
              <p:cNvSpPr>
                <a:spLocks/>
              </p:cNvSpPr>
              <p:nvPr/>
            </p:nvSpPr>
            <p:spPr bwMode="ltGray">
              <a:xfrm rot="-5400000">
                <a:off x="664" y="1733"/>
                <a:ext cx="624" cy="29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a:extLst>
                  <a:ext uri="{FF2B5EF4-FFF2-40B4-BE49-F238E27FC236}">
                    <a16:creationId xmlns:a16="http://schemas.microsoft.com/office/drawing/2014/main" xmlns="" id="{70A825AE-1529-4C94-9F23-68891DA6D176}"/>
                  </a:ext>
                </a:extLst>
              </p:cNvPr>
              <p:cNvSpPr>
                <a:spLocks/>
              </p:cNvSpPr>
              <p:nvPr/>
            </p:nvSpPr>
            <p:spPr bwMode="ltGray">
              <a:xfrm rot="-5400000">
                <a:off x="432" y="1699"/>
                <a:ext cx="624" cy="364"/>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a:extLst>
                  <a:ext uri="{FF2B5EF4-FFF2-40B4-BE49-F238E27FC236}">
                    <a16:creationId xmlns:a16="http://schemas.microsoft.com/office/drawing/2014/main" xmlns="" id="{72C77FB6-86BD-4863-B298-27A7870FE529}"/>
                  </a:ext>
                </a:extLst>
              </p:cNvPr>
              <p:cNvSpPr>
                <a:spLocks/>
              </p:cNvSpPr>
              <p:nvPr/>
            </p:nvSpPr>
            <p:spPr bwMode="ltGray">
              <a:xfrm rot="-5400000">
                <a:off x="145" y="1728"/>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a:extLst>
                  <a:ext uri="{FF2B5EF4-FFF2-40B4-BE49-F238E27FC236}">
                    <a16:creationId xmlns:a16="http://schemas.microsoft.com/office/drawing/2014/main" xmlns="" id="{8F7E7B38-A943-44BA-B881-522F45CF2779}"/>
                  </a:ext>
                </a:extLst>
              </p:cNvPr>
              <p:cNvSpPr>
                <a:spLocks/>
              </p:cNvSpPr>
              <p:nvPr/>
            </p:nvSpPr>
            <p:spPr bwMode="ltGray">
              <a:xfrm rot="-5400000">
                <a:off x="3189" y="1657"/>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a:extLst>
                  <a:ext uri="{FF2B5EF4-FFF2-40B4-BE49-F238E27FC236}">
                    <a16:creationId xmlns:a16="http://schemas.microsoft.com/office/drawing/2014/main" xmlns="" id="{B55918D9-6C01-44C9-8E63-12ED1869743F}"/>
                  </a:ext>
                </a:extLst>
              </p:cNvPr>
              <p:cNvSpPr>
                <a:spLocks/>
              </p:cNvSpPr>
              <p:nvPr/>
            </p:nvSpPr>
            <p:spPr bwMode="ltGray">
              <a:xfrm rot="-5400000">
                <a:off x="2870"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a:extLst>
                  <a:ext uri="{FF2B5EF4-FFF2-40B4-BE49-F238E27FC236}">
                    <a16:creationId xmlns:a16="http://schemas.microsoft.com/office/drawing/2014/main" xmlns="" id="{C434B4A8-647C-405B-875E-D65C6A32B3C6}"/>
                  </a:ext>
                </a:extLst>
              </p:cNvPr>
              <p:cNvSpPr>
                <a:spLocks/>
              </p:cNvSpPr>
              <p:nvPr/>
            </p:nvSpPr>
            <p:spPr bwMode="ltGray">
              <a:xfrm rot="-5400000">
                <a:off x="1829" y="1747"/>
                <a:ext cx="624" cy="256"/>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a:extLst>
                  <a:ext uri="{FF2B5EF4-FFF2-40B4-BE49-F238E27FC236}">
                    <a16:creationId xmlns:a16="http://schemas.microsoft.com/office/drawing/2014/main" xmlns="" id="{70958907-79D7-486A-9D9C-CBDE64306421}"/>
                  </a:ext>
                </a:extLst>
              </p:cNvPr>
              <p:cNvSpPr>
                <a:spLocks/>
              </p:cNvSpPr>
              <p:nvPr/>
            </p:nvSpPr>
            <p:spPr bwMode="ltGray">
              <a:xfrm rot="-5400000">
                <a:off x="2541" y="1729"/>
                <a:ext cx="624" cy="29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a:extLst>
                  <a:ext uri="{FF2B5EF4-FFF2-40B4-BE49-F238E27FC236}">
                    <a16:creationId xmlns:a16="http://schemas.microsoft.com/office/drawing/2014/main" xmlns="" id="{971A63BD-383E-435D-80E2-C374071B1BF8}"/>
                  </a:ext>
                </a:extLst>
              </p:cNvPr>
              <p:cNvSpPr>
                <a:spLocks/>
              </p:cNvSpPr>
              <p:nvPr/>
            </p:nvSpPr>
            <p:spPr bwMode="ltGray">
              <a:xfrm rot="-5400000">
                <a:off x="2330" y="1695"/>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a:extLst>
                  <a:ext uri="{FF2B5EF4-FFF2-40B4-BE49-F238E27FC236}">
                    <a16:creationId xmlns:a16="http://schemas.microsoft.com/office/drawing/2014/main" xmlns="" id="{824835B4-94CD-4EDD-ACE8-14790D09C65E}"/>
                  </a:ext>
                </a:extLst>
              </p:cNvPr>
              <p:cNvSpPr>
                <a:spLocks/>
              </p:cNvSpPr>
              <p:nvPr/>
            </p:nvSpPr>
            <p:spPr bwMode="ltGray">
              <a:xfrm rot="-5400000">
                <a:off x="203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a:extLst>
                  <a:ext uri="{FF2B5EF4-FFF2-40B4-BE49-F238E27FC236}">
                    <a16:creationId xmlns:a16="http://schemas.microsoft.com/office/drawing/2014/main" xmlns="" id="{9AE4C1B4-7571-48E3-93BF-BCC3EE2F0488}"/>
                  </a:ext>
                </a:extLst>
              </p:cNvPr>
              <p:cNvSpPr>
                <a:spLocks/>
              </p:cNvSpPr>
              <p:nvPr/>
            </p:nvSpPr>
            <p:spPr bwMode="ltGray">
              <a:xfrm rot="-5400000">
                <a:off x="4058" y="1655"/>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a:extLst>
                  <a:ext uri="{FF2B5EF4-FFF2-40B4-BE49-F238E27FC236}">
                    <a16:creationId xmlns:a16="http://schemas.microsoft.com/office/drawing/2014/main" xmlns="" id="{AF497C6B-DE32-47A1-9F41-FC15A49BCF39}"/>
                  </a:ext>
                </a:extLst>
              </p:cNvPr>
              <p:cNvSpPr>
                <a:spLocks/>
              </p:cNvSpPr>
              <p:nvPr/>
            </p:nvSpPr>
            <p:spPr bwMode="ltGray">
              <a:xfrm rot="-5400000">
                <a:off x="3705" y="1661"/>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a:extLst>
                  <a:ext uri="{FF2B5EF4-FFF2-40B4-BE49-F238E27FC236}">
                    <a16:creationId xmlns:a16="http://schemas.microsoft.com/office/drawing/2014/main" xmlns="" id="{29CC9668-0F15-4267-9106-A65B09B9EEE4}"/>
                  </a:ext>
                </a:extLst>
              </p:cNvPr>
              <p:cNvSpPr>
                <a:spLocks/>
              </p:cNvSpPr>
              <p:nvPr/>
            </p:nvSpPr>
            <p:spPr bwMode="ltGray">
              <a:xfrm rot="-5400000">
                <a:off x="4552" y="1740"/>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a:extLst>
                  <a:ext uri="{FF2B5EF4-FFF2-40B4-BE49-F238E27FC236}">
                    <a16:creationId xmlns:a16="http://schemas.microsoft.com/office/drawing/2014/main" xmlns="" id="{9B816743-AD85-4C28-B9D8-4AB669E90C7D}"/>
                  </a:ext>
                </a:extLst>
              </p:cNvPr>
              <p:cNvSpPr>
                <a:spLocks/>
              </p:cNvSpPr>
              <p:nvPr/>
            </p:nvSpPr>
            <p:spPr bwMode="ltGray">
              <a:xfrm>
                <a:off x="5469" y="1555"/>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a:extLst>
                  <a:ext uri="{FF2B5EF4-FFF2-40B4-BE49-F238E27FC236}">
                    <a16:creationId xmlns:a16="http://schemas.microsoft.com/office/drawing/2014/main" xmlns="" id="{7B4FFEAF-D753-43CF-BA5B-B3ADE5E46B04}"/>
                  </a:ext>
                </a:extLst>
              </p:cNvPr>
              <p:cNvSpPr>
                <a:spLocks/>
              </p:cNvSpPr>
              <p:nvPr/>
            </p:nvSpPr>
            <p:spPr bwMode="ltGray">
              <a:xfrm rot="-5400000">
                <a:off x="5068" y="1680"/>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a:extLst>
                  <a:ext uri="{FF2B5EF4-FFF2-40B4-BE49-F238E27FC236}">
                    <a16:creationId xmlns:a16="http://schemas.microsoft.com/office/drawing/2014/main" xmlns="" id="{5FFB145E-0DE7-4395-A451-54CBDCC08211}"/>
                  </a:ext>
                </a:extLst>
              </p:cNvPr>
              <p:cNvSpPr>
                <a:spLocks/>
              </p:cNvSpPr>
              <p:nvPr/>
            </p:nvSpPr>
            <p:spPr bwMode="ltGray">
              <a:xfrm rot="-5400000">
                <a:off x="4775" y="1706"/>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a:extLst>
                <a:ext uri="{FF2B5EF4-FFF2-40B4-BE49-F238E27FC236}">
                  <a16:creationId xmlns:a16="http://schemas.microsoft.com/office/drawing/2014/main" xmlns="" id="{B820E650-4356-496E-BE94-CDFD29D21810}"/>
                </a:ext>
              </a:extLst>
            </p:cNvPr>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a:extLst>
                <a:ext uri="{FF2B5EF4-FFF2-40B4-BE49-F238E27FC236}">
                  <a16:creationId xmlns:a16="http://schemas.microsoft.com/office/drawing/2014/main" xmlns="" id="{45DB23C5-CDA0-443E-8C07-8F1AE4A1CEB1}"/>
                </a:ext>
              </a:extLst>
            </p:cNvPr>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a:extLst>
              <a:ext uri="{FF2B5EF4-FFF2-40B4-BE49-F238E27FC236}">
                <a16:creationId xmlns:a16="http://schemas.microsoft.com/office/drawing/2014/main" xmlns="" id="{535921F7-17A9-486E-AA6B-F8DC164AADC4}"/>
              </a:ext>
            </a:extLst>
          </p:cNvPr>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xmlns="" id="{93E86D98-E012-4A46-A3C2-787EA12F0C02}"/>
              </a:ext>
            </a:extLst>
          </p:cNvPr>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8" r:id="rId1"/>
    <p:sldLayoutId id="2147483723" r:id="rId2"/>
    <p:sldLayoutId id="2147483724" r:id="rId3"/>
    <p:sldLayoutId id="2147483725" r:id="rId4"/>
    <p:sldLayoutId id="2147483726" r:id="rId5"/>
    <p:sldLayoutId id="2147483727" r:id="rId6"/>
  </p:sldLayoutIdLst>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hyperlink" Target="http://www.lookandlearn.com/if?img=7&amp;search=spinning%20mule&amp;cat=&amp;bool=and"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lookandlearn.com/if?img=8&amp;search=power%20loom&amp;cat=&amp;bool=and"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ookandlearn.com/if?img=28&amp;search=industrial%20revolution&amp;cat=&amp;bool=an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lookandlearn.com/if?img=6&amp;search=industrial%20revolution&amp;cat=&amp;bool=an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lookandlearn.com/if?img=28&amp;search=industrial%20revolution&amp;cat=&amp;bool=an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lookandlearn.com/if?img=0&amp;search=agricultural%20revolution&amp;cat=&amp;bool=a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xmlns="" id="{73BFD610-C73E-4981-9494-9FA084ABFAF8}"/>
              </a:ext>
            </a:extLst>
          </p:cNvPr>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altLang="en-US" u="sng"/>
              <a:t>Essential Question</a:t>
            </a:r>
            <a:r>
              <a:rPr lang="en-US" altLang="en-US"/>
              <a:t>:</a:t>
            </a:r>
          </a:p>
          <a:p>
            <a:pPr lvl="1" eaLnBrk="1" hangingPunct="1">
              <a:lnSpc>
                <a:spcPct val="90000"/>
              </a:lnSpc>
              <a:spcBef>
                <a:spcPct val="0"/>
              </a:spcBef>
            </a:pPr>
            <a:r>
              <a:rPr lang="en-US" altLang="en-US" sz="3800"/>
              <a:t>What caused an Industrial Revolution in England in the 1800s?  </a:t>
            </a:r>
          </a:p>
          <a:p>
            <a:pPr eaLnBrk="1" hangingPunct="1">
              <a:lnSpc>
                <a:spcPct val="90000"/>
              </a:lnSpc>
              <a:spcBef>
                <a:spcPct val="0"/>
              </a:spcBef>
            </a:pPr>
            <a:endParaRPr lang="en-US" altLang="en-US"/>
          </a:p>
          <a:p>
            <a:pPr eaLnBrk="1" hangingPunct="1">
              <a:lnSpc>
                <a:spcPct val="90000"/>
              </a:lnSpc>
              <a:spcBef>
                <a:spcPct val="0"/>
              </a:spcBef>
            </a:pPr>
            <a:endParaRPr lang="en-US" altLang="en-US"/>
          </a:p>
          <a:p>
            <a:pPr eaLnBrk="1" hangingPunct="1">
              <a:lnSpc>
                <a:spcPct val="90000"/>
              </a:lnSpc>
              <a:spcBef>
                <a:spcPct val="0"/>
              </a:spcBef>
            </a:pPr>
            <a:r>
              <a:rPr lang="en-US" altLang="en-US" u="sng">
                <a:solidFill>
                  <a:srgbClr val="C00000"/>
                </a:solidFill>
              </a:rPr>
              <a:t>Warm Up Question: </a:t>
            </a:r>
            <a:endParaRPr lang="en-US" altLang="en-US">
              <a:solidFill>
                <a:srgbClr val="C00000"/>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2056">
            <a:extLst>
              <a:ext uri="{FF2B5EF4-FFF2-40B4-BE49-F238E27FC236}">
                <a16:creationId xmlns:a16="http://schemas.microsoft.com/office/drawing/2014/main" xmlns="" id="{86D855FD-180D-4E52-B35E-45241A6BF8E0}"/>
              </a:ext>
            </a:extLst>
          </p:cNvPr>
          <p:cNvSpPr txBox="1">
            <a:spLocks noChangeArrowheads="1"/>
          </p:cNvSpPr>
          <p:nvPr/>
        </p:nvSpPr>
        <p:spPr bwMode="auto">
          <a:xfrm>
            <a:off x="76200" y="76200"/>
            <a:ext cx="8991600" cy="890588"/>
          </a:xfrm>
          <a:prstGeom prst="rect">
            <a:avLst/>
          </a:prstGeom>
          <a:solidFill>
            <a:schemeClr val="accent1">
              <a:lumMod val="20000"/>
              <a:lumOff val="80000"/>
            </a:schemeClr>
          </a:solidFill>
          <a:ln w="38100">
            <a:solidFill>
              <a:schemeClr val="tx1"/>
            </a:solidFill>
            <a:miter lim="800000"/>
            <a:headEnd/>
            <a:tailEnd/>
          </a:ln>
          <a:effectLst/>
        </p:spPr>
        <p:txBody>
          <a:bodyPr>
            <a:spAutoFit/>
          </a:bodyPr>
          <a:lstStyle/>
          <a:p>
            <a:pPr algn="ctr" eaLnBrk="1" hangingPunct="1">
              <a:lnSpc>
                <a:spcPct val="80000"/>
              </a:lnSpc>
              <a:spcBef>
                <a:spcPts val="0"/>
              </a:spcBef>
              <a:buClr>
                <a:schemeClr val="accent1"/>
              </a:buClr>
              <a:buSzPct val="70000"/>
              <a:buFont typeface="Monotype Sorts" pitchFamily="2" charset="2"/>
              <a:buNone/>
              <a:defRPr/>
            </a:pPr>
            <a:r>
              <a:rPr lang="en-US" sz="3200" dirty="0">
                <a:cs typeface="Arial" charset="0"/>
              </a:rPr>
              <a:t>The population boom created a demand for clothing but traditional methods of textile making were slow </a:t>
            </a:r>
          </a:p>
        </p:txBody>
      </p:sp>
      <p:pic>
        <p:nvPicPr>
          <p:cNvPr id="17411" name="Picture 3" descr="cottage industry">
            <a:extLst>
              <a:ext uri="{FF2B5EF4-FFF2-40B4-BE49-F238E27FC236}">
                <a16:creationId xmlns:a16="http://schemas.microsoft.com/office/drawing/2014/main" xmlns="" id="{43D8B49D-8A62-40C7-BC35-E611AC626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95763"/>
            <a:ext cx="441960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ottage industry3">
            <a:extLst>
              <a:ext uri="{FF2B5EF4-FFF2-40B4-BE49-F238E27FC236}">
                <a16:creationId xmlns:a16="http://schemas.microsoft.com/office/drawing/2014/main" xmlns="" id="{439C56AA-380F-4237-A4F6-2CB114936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cottage industry4">
            <a:extLst>
              <a:ext uri="{FF2B5EF4-FFF2-40B4-BE49-F238E27FC236}">
                <a16:creationId xmlns:a16="http://schemas.microsoft.com/office/drawing/2014/main" xmlns="" id="{C67E140B-3DA4-4D6F-8B75-1AB7C7226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483"/>
          <a:stretch>
            <a:fillRect/>
          </a:stretch>
        </p:blipFill>
        <p:spPr bwMode="auto">
          <a:xfrm>
            <a:off x="4572000" y="1066800"/>
            <a:ext cx="457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56">
            <a:extLst>
              <a:ext uri="{FF2B5EF4-FFF2-40B4-BE49-F238E27FC236}">
                <a16:creationId xmlns:a16="http://schemas.microsoft.com/office/drawing/2014/main" xmlns="" id="{D98CC9BA-2FD0-4E15-BA50-F486A39FE860}"/>
              </a:ext>
            </a:extLst>
          </p:cNvPr>
          <p:cNvSpPr txBox="1">
            <a:spLocks noChangeArrowheads="1"/>
          </p:cNvSpPr>
          <p:nvPr/>
        </p:nvSpPr>
        <p:spPr bwMode="auto">
          <a:xfrm>
            <a:off x="4572000" y="5430838"/>
            <a:ext cx="4419600" cy="1274762"/>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As a result, the textile industry became the first to become industrialized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056">
            <a:extLst>
              <a:ext uri="{FF2B5EF4-FFF2-40B4-BE49-F238E27FC236}">
                <a16:creationId xmlns:a16="http://schemas.microsoft.com/office/drawing/2014/main" xmlns="" id="{30381F24-3882-432D-83CD-D3EC7CFE5208}"/>
              </a:ext>
            </a:extLst>
          </p:cNvPr>
          <p:cNvSpPr txBox="1">
            <a:spLocks noChangeArrowheads="1"/>
          </p:cNvSpPr>
          <p:nvPr/>
        </p:nvSpPr>
        <p:spPr bwMode="auto">
          <a:xfrm>
            <a:off x="1905000" y="112713"/>
            <a:ext cx="5562600" cy="496887"/>
          </a:xfrm>
          <a:prstGeom prst="rect">
            <a:avLst/>
          </a:prstGeom>
          <a:solidFill>
            <a:srgbClr val="FF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i="1">
                <a:cs typeface="Arial" panose="020B0604020202020204" pitchFamily="34" charset="0"/>
              </a:rPr>
              <a:t>What do these inventions do? </a:t>
            </a:r>
          </a:p>
        </p:txBody>
      </p:sp>
      <p:pic>
        <p:nvPicPr>
          <p:cNvPr id="14338" name="Picture 2" descr="Crompton's Wonderful Spinning Mule. Illustration for The Romance of the Nation edited by Charles Ray (Amalgamated Press, c 1925).">
            <a:hlinkClick r:id="rId2"/>
            <a:extLst>
              <a:ext uri="{FF2B5EF4-FFF2-40B4-BE49-F238E27FC236}">
                <a16:creationId xmlns:a16="http://schemas.microsoft.com/office/drawing/2014/main" xmlns="" id="{3C8D79EE-791D-4799-90BE-FABB91FEEAD8}"/>
              </a:ext>
            </a:extLst>
          </p:cNvPr>
          <p:cNvPicPr>
            <a:picLocks noChangeAspect="1" noChangeArrowheads="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5137150" y="762000"/>
            <a:ext cx="40068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37" descr="spinning%20jenny">
            <a:extLst>
              <a:ext uri="{FF2B5EF4-FFF2-40B4-BE49-F238E27FC236}">
                <a16:creationId xmlns:a16="http://schemas.microsoft.com/office/drawing/2014/main" xmlns="" id="{766DF87C-936E-46FC-BFD2-D8B3A44E5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5119688"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056">
            <a:extLst>
              <a:ext uri="{FF2B5EF4-FFF2-40B4-BE49-F238E27FC236}">
                <a16:creationId xmlns:a16="http://schemas.microsoft.com/office/drawing/2014/main" xmlns="" id="{DAD12298-A932-422C-AC3B-008DB82176FB}"/>
              </a:ext>
            </a:extLst>
          </p:cNvPr>
          <p:cNvSpPr txBox="1">
            <a:spLocks noChangeArrowheads="1"/>
          </p:cNvSpPr>
          <p:nvPr/>
        </p:nvSpPr>
        <p:spPr bwMode="auto">
          <a:xfrm>
            <a:off x="304800" y="5257800"/>
            <a:ext cx="2133600" cy="485775"/>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Spin yarn</a:t>
            </a:r>
          </a:p>
        </p:txBody>
      </p:sp>
      <p:pic>
        <p:nvPicPr>
          <p:cNvPr id="14340" name="Picture 4" descr="Power-Loom for Weaving Calico. Illustration for Great Industries of Great Britain (Cassell, c 1900).">
            <a:hlinkClick r:id="rId5"/>
            <a:extLst>
              <a:ext uri="{FF2B5EF4-FFF2-40B4-BE49-F238E27FC236}">
                <a16:creationId xmlns:a16="http://schemas.microsoft.com/office/drawing/2014/main" xmlns="" id="{850C759B-8D56-461B-91F1-A8CBC672FA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685800"/>
            <a:ext cx="70739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056">
            <a:extLst>
              <a:ext uri="{FF2B5EF4-FFF2-40B4-BE49-F238E27FC236}">
                <a16:creationId xmlns:a16="http://schemas.microsoft.com/office/drawing/2014/main" xmlns="" id="{8B5BF222-EC9F-48FF-AF86-910BDAD9F122}"/>
              </a:ext>
            </a:extLst>
          </p:cNvPr>
          <p:cNvSpPr txBox="1">
            <a:spLocks noChangeArrowheads="1"/>
          </p:cNvSpPr>
          <p:nvPr/>
        </p:nvSpPr>
        <p:spPr bwMode="auto">
          <a:xfrm>
            <a:off x="990600" y="5334000"/>
            <a:ext cx="4267200" cy="485775"/>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Weave yarn into cloth </a:t>
            </a:r>
          </a:p>
        </p:txBody>
      </p:sp>
      <p:pic>
        <p:nvPicPr>
          <p:cNvPr id="10" name="Picture 4" descr="sewing machine">
            <a:extLst>
              <a:ext uri="{FF2B5EF4-FFF2-40B4-BE49-F238E27FC236}">
                <a16:creationId xmlns:a16="http://schemas.microsoft.com/office/drawing/2014/main" xmlns="" id="{9ACE1C09-E624-44AF-9BC5-EB3249FF73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3615"/>
          <a:stretch>
            <a:fillRect/>
          </a:stretch>
        </p:blipFill>
        <p:spPr bwMode="auto">
          <a:xfrm>
            <a:off x="42863" y="762000"/>
            <a:ext cx="44529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56">
            <a:extLst>
              <a:ext uri="{FF2B5EF4-FFF2-40B4-BE49-F238E27FC236}">
                <a16:creationId xmlns:a16="http://schemas.microsoft.com/office/drawing/2014/main" xmlns="" id="{EDF27710-0136-49EF-852A-F0C90C56C0E3}"/>
              </a:ext>
            </a:extLst>
          </p:cNvPr>
          <p:cNvSpPr txBox="1">
            <a:spLocks noChangeArrowheads="1"/>
          </p:cNvSpPr>
          <p:nvPr/>
        </p:nvSpPr>
        <p:spPr bwMode="auto">
          <a:xfrm>
            <a:off x="76200" y="6172200"/>
            <a:ext cx="8991600" cy="496888"/>
          </a:xfrm>
          <a:prstGeom prst="rect">
            <a:avLst/>
          </a:prstGeom>
          <a:solidFill>
            <a:schemeClr val="accent1">
              <a:lumMod val="20000"/>
              <a:lumOff val="80000"/>
            </a:schemeClr>
          </a:solidFill>
          <a:ln w="38100">
            <a:solidFill>
              <a:schemeClr val="tx1"/>
            </a:solidFill>
            <a:miter lim="800000"/>
            <a:headEnd/>
            <a:tailEnd/>
          </a:ln>
          <a:effectLst/>
        </p:spPr>
        <p:txBody>
          <a:bodyPr>
            <a:spAutoFit/>
          </a:bodyPr>
          <a:lstStyle/>
          <a:p>
            <a:pPr algn="ctr" eaLnBrk="1" hangingPunct="1">
              <a:lnSpc>
                <a:spcPct val="80000"/>
              </a:lnSpc>
              <a:spcBef>
                <a:spcPts val="0"/>
              </a:spcBef>
              <a:buClr>
                <a:schemeClr val="accent1"/>
              </a:buClr>
              <a:buSzPct val="70000"/>
              <a:buFont typeface="Monotype Sorts" pitchFamily="2" charset="2"/>
              <a:buNone/>
              <a:defRPr/>
            </a:pPr>
            <a:r>
              <a:rPr lang="en-US" sz="3200" dirty="0">
                <a:cs typeface="Arial" charset="0"/>
              </a:rPr>
              <a:t>New inventions sped up spinning, weaving, sewing</a:t>
            </a:r>
          </a:p>
        </p:txBody>
      </p:sp>
      <p:pic>
        <p:nvPicPr>
          <p:cNvPr id="13" name="Picture 7" descr="sewing machine">
            <a:extLst>
              <a:ext uri="{FF2B5EF4-FFF2-40B4-BE49-F238E27FC236}">
                <a16:creationId xmlns:a16="http://schemas.microsoft.com/office/drawing/2014/main" xmlns="" id="{F52D63AB-E6B2-47D5-84A9-30E2A5990468}"/>
              </a:ext>
            </a:extLst>
          </p:cNvPr>
          <p:cNvPicPr>
            <a:picLocks noChangeAspect="1" noChangeArrowheads="1"/>
          </p:cNvPicPr>
          <p:nvPr/>
        </p:nvPicPr>
        <p:blipFill>
          <a:blip r:embed="rId8">
            <a:lum bright="12000" contrast="12000"/>
            <a:extLst>
              <a:ext uri="{28A0092B-C50C-407E-A947-70E740481C1C}">
                <a14:useLocalDpi xmlns:a14="http://schemas.microsoft.com/office/drawing/2010/main" val="0"/>
              </a:ext>
            </a:extLst>
          </a:blip>
          <a:srcRect/>
          <a:stretch>
            <a:fillRect/>
          </a:stretch>
        </p:blipFill>
        <p:spPr bwMode="auto">
          <a:xfrm>
            <a:off x="4495800" y="762000"/>
            <a:ext cx="457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4" name="Text Box 2056">
            <a:extLst>
              <a:ext uri="{FF2B5EF4-FFF2-40B4-BE49-F238E27FC236}">
                <a16:creationId xmlns:a16="http://schemas.microsoft.com/office/drawing/2014/main" xmlns="" id="{2967D143-CF42-40F6-98B7-691FB9A98514}"/>
              </a:ext>
            </a:extLst>
          </p:cNvPr>
          <p:cNvSpPr txBox="1">
            <a:spLocks noChangeArrowheads="1"/>
          </p:cNvSpPr>
          <p:nvPr/>
        </p:nvSpPr>
        <p:spPr bwMode="auto">
          <a:xfrm>
            <a:off x="6019800" y="5181600"/>
            <a:ext cx="2971800" cy="485775"/>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Sewing machine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14338"/>
                                        </p:tgtEl>
                                      </p:cBhvr>
                                    </p:animEffect>
                                    <p:set>
                                      <p:cBhvr>
                                        <p:cTn id="18" dur="1" fill="hold">
                                          <p:stCondLst>
                                            <p:cond delay="999"/>
                                          </p:stCondLst>
                                        </p:cTn>
                                        <p:tgtEl>
                                          <p:spTgt spid="1433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fade">
                                      <p:cBhvr>
                                        <p:cTn id="21" dur="1000"/>
                                        <p:tgtEl>
                                          <p:spTgt spid="143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1000"/>
                                        <p:tgtEl>
                                          <p:spTgt spid="14340"/>
                                        </p:tgtEl>
                                      </p:cBhvr>
                                    </p:animEffect>
                                    <p:set>
                                      <p:cBhvr>
                                        <p:cTn id="31" dur="1" fill="hold">
                                          <p:stCondLst>
                                            <p:cond delay="999"/>
                                          </p:stCondLst>
                                        </p:cTn>
                                        <p:tgtEl>
                                          <p:spTgt spid="1434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1000"/>
                                        <p:tgtEl>
                                          <p:spTgt spid="9"/>
                                        </p:tgtEl>
                                      </p:cBhvr>
                                    </p:animEffect>
                                    <p:set>
                                      <p:cBhvr>
                                        <p:cTn id="34" dur="1" fill="hold">
                                          <p:stCondLst>
                                            <p:cond delay="999"/>
                                          </p:stCondLst>
                                        </p:cTn>
                                        <p:tgtEl>
                                          <p:spTgt spid="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descr="image003">
            <a:extLst>
              <a:ext uri="{FF2B5EF4-FFF2-40B4-BE49-F238E27FC236}">
                <a16:creationId xmlns:a16="http://schemas.microsoft.com/office/drawing/2014/main" xmlns="" id="{D5B4FDB2-FA26-40A2-B5D6-5E2271E0F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75" t="21239" r="5113"/>
          <a:stretch>
            <a:fillRect/>
          </a:stretch>
        </p:blipFill>
        <p:spPr bwMode="auto">
          <a:xfrm>
            <a:off x="179886" y="19594"/>
            <a:ext cx="8848725" cy="5791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2056">
            <a:extLst>
              <a:ext uri="{FF2B5EF4-FFF2-40B4-BE49-F238E27FC236}">
                <a16:creationId xmlns:a16="http://schemas.microsoft.com/office/drawing/2014/main" xmlns="" id="{C977458F-FC35-4CB1-836D-45A7608D36A8}"/>
              </a:ext>
            </a:extLst>
          </p:cNvPr>
          <p:cNvSpPr txBox="1">
            <a:spLocks noChangeArrowheads="1"/>
          </p:cNvSpPr>
          <p:nvPr/>
        </p:nvSpPr>
        <p:spPr bwMode="auto">
          <a:xfrm>
            <a:off x="32657" y="-84092"/>
            <a:ext cx="5562600" cy="496887"/>
          </a:xfrm>
          <a:prstGeom prst="rect">
            <a:avLst/>
          </a:prstGeom>
          <a:solidFill>
            <a:srgbClr val="FF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i="1" dirty="0">
                <a:cs typeface="Arial" panose="020B0604020202020204" pitchFamily="34" charset="0"/>
              </a:rPr>
              <a:t>What do these inventions do? </a:t>
            </a:r>
          </a:p>
        </p:txBody>
      </p:sp>
      <p:sp>
        <p:nvSpPr>
          <p:cNvPr id="12" name="Text Box 2056">
            <a:extLst>
              <a:ext uri="{FF2B5EF4-FFF2-40B4-BE49-F238E27FC236}">
                <a16:creationId xmlns:a16="http://schemas.microsoft.com/office/drawing/2014/main" xmlns="" id="{2ADAD983-60E5-4368-93AB-24D6F30496A0}"/>
              </a:ext>
            </a:extLst>
          </p:cNvPr>
          <p:cNvSpPr txBox="1">
            <a:spLocks noChangeArrowheads="1"/>
          </p:cNvSpPr>
          <p:nvPr/>
        </p:nvSpPr>
        <p:spPr bwMode="auto">
          <a:xfrm>
            <a:off x="914400" y="5967413"/>
            <a:ext cx="7315200" cy="890587"/>
          </a:xfrm>
          <a:prstGeom prst="rect">
            <a:avLst/>
          </a:prstGeom>
          <a:solidFill>
            <a:schemeClr val="accent1">
              <a:lumMod val="20000"/>
              <a:lumOff val="80000"/>
            </a:schemeClr>
          </a:solidFill>
          <a:ln w="38100">
            <a:solidFill>
              <a:schemeClr val="tx1"/>
            </a:solidFill>
            <a:miter lim="800000"/>
            <a:headEnd/>
            <a:tailEnd/>
          </a:ln>
          <a:effectLst/>
        </p:spPr>
        <p:txBody>
          <a:bodyPr>
            <a:spAutoFit/>
          </a:bodyPr>
          <a:lstStyle/>
          <a:p>
            <a:pPr algn="ctr" eaLnBrk="1" hangingPunct="1">
              <a:lnSpc>
                <a:spcPct val="80000"/>
              </a:lnSpc>
              <a:spcBef>
                <a:spcPts val="0"/>
              </a:spcBef>
              <a:buClr>
                <a:schemeClr val="accent1"/>
              </a:buClr>
              <a:buSzPct val="70000"/>
              <a:buFont typeface="Monotype Sorts" pitchFamily="2" charset="2"/>
              <a:buNone/>
              <a:defRPr/>
            </a:pPr>
            <a:r>
              <a:rPr lang="en-US" sz="3200" dirty="0">
                <a:cs typeface="Arial" charset="0"/>
              </a:rPr>
              <a:t>Eli Whitney’s invention of the cotton gin stimulated a demand for cotton textiles</a:t>
            </a:r>
          </a:p>
        </p:txBody>
      </p:sp>
      <p:sp>
        <p:nvSpPr>
          <p:cNvPr id="14" name="Text Box 2056">
            <a:extLst>
              <a:ext uri="{FF2B5EF4-FFF2-40B4-BE49-F238E27FC236}">
                <a16:creationId xmlns:a16="http://schemas.microsoft.com/office/drawing/2014/main" xmlns="" id="{5927CEB2-6F0E-469A-8C80-8D891DC19064}"/>
              </a:ext>
            </a:extLst>
          </p:cNvPr>
          <p:cNvSpPr txBox="1">
            <a:spLocks noChangeArrowheads="1"/>
          </p:cNvSpPr>
          <p:nvPr/>
        </p:nvSpPr>
        <p:spPr bwMode="auto">
          <a:xfrm>
            <a:off x="6019800" y="5305425"/>
            <a:ext cx="2971800" cy="495300"/>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Cotton gin</a:t>
            </a:r>
          </a:p>
        </p:txBody>
      </p:sp>
      <p:sp>
        <p:nvSpPr>
          <p:cNvPr id="16" name="Text Box 2056">
            <a:extLst>
              <a:ext uri="{FF2B5EF4-FFF2-40B4-BE49-F238E27FC236}">
                <a16:creationId xmlns:a16="http://schemas.microsoft.com/office/drawing/2014/main" xmlns="" id="{FD0DFD41-B354-43ED-85C9-7D251C0FD401}"/>
              </a:ext>
            </a:extLst>
          </p:cNvPr>
          <p:cNvSpPr txBox="1">
            <a:spLocks noChangeArrowheads="1"/>
          </p:cNvSpPr>
          <p:nvPr/>
        </p:nvSpPr>
        <p:spPr bwMode="auto">
          <a:xfrm>
            <a:off x="4953000" y="228600"/>
            <a:ext cx="4114800" cy="2062163"/>
          </a:xfrm>
          <a:prstGeom prst="rect">
            <a:avLst/>
          </a:prstGeom>
          <a:solidFill>
            <a:srgbClr val="FF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European demand for cotton led to a boom in cotton production and slavery in the southern United States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HA! 2">
            <a:extLst>
              <a:ext uri="{FF2B5EF4-FFF2-40B4-BE49-F238E27FC236}">
                <a16:creationId xmlns:a16="http://schemas.microsoft.com/office/drawing/2014/main" xmlns="" id="{FBC2AC26-D1D2-4B34-94E1-6E23009D0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2056">
            <a:extLst>
              <a:ext uri="{FF2B5EF4-FFF2-40B4-BE49-F238E27FC236}">
                <a16:creationId xmlns:a16="http://schemas.microsoft.com/office/drawing/2014/main" xmlns="" id="{0B6DBFFE-DDFD-4B4E-A689-4FDAD5415E0F}"/>
              </a:ext>
            </a:extLst>
          </p:cNvPr>
          <p:cNvSpPr txBox="1">
            <a:spLocks noChangeArrowheads="1"/>
          </p:cNvSpPr>
          <p:nvPr/>
        </p:nvSpPr>
        <p:spPr bwMode="auto">
          <a:xfrm>
            <a:off x="381000" y="100013"/>
            <a:ext cx="8382000" cy="487362"/>
          </a:xfrm>
          <a:prstGeom prst="rect">
            <a:avLst/>
          </a:prstGeom>
          <a:solidFill>
            <a:srgbClr val="FF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New textile machinery led to the factory system </a:t>
            </a:r>
          </a:p>
        </p:txBody>
      </p:sp>
      <p:sp>
        <p:nvSpPr>
          <p:cNvPr id="5" name="Text Box 2056">
            <a:extLst>
              <a:ext uri="{FF2B5EF4-FFF2-40B4-BE49-F238E27FC236}">
                <a16:creationId xmlns:a16="http://schemas.microsoft.com/office/drawing/2014/main" xmlns="" id="{879F91F8-F0C1-4CD7-B5D7-081AFBEE50CD}"/>
              </a:ext>
            </a:extLst>
          </p:cNvPr>
          <p:cNvSpPr txBox="1">
            <a:spLocks noChangeArrowheads="1"/>
          </p:cNvSpPr>
          <p:nvPr/>
        </p:nvSpPr>
        <p:spPr bwMode="auto">
          <a:xfrm>
            <a:off x="76200" y="657225"/>
            <a:ext cx="4953000" cy="1273175"/>
          </a:xfrm>
          <a:prstGeom prst="rect">
            <a:avLst/>
          </a:prstGeom>
          <a:solidFill>
            <a:srgbClr val="FF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Power-driven machines were able to mass-produce goods very fast &amp; cheap </a:t>
            </a:r>
          </a:p>
        </p:txBody>
      </p:sp>
      <p:sp>
        <p:nvSpPr>
          <p:cNvPr id="7" name="Text Box 2056">
            <a:extLst>
              <a:ext uri="{FF2B5EF4-FFF2-40B4-BE49-F238E27FC236}">
                <a16:creationId xmlns:a16="http://schemas.microsoft.com/office/drawing/2014/main" xmlns="" id="{D38ADAE4-8D49-4F78-9B04-C44E0CD789E5}"/>
              </a:ext>
            </a:extLst>
          </p:cNvPr>
          <p:cNvSpPr txBox="1">
            <a:spLocks noChangeArrowheads="1"/>
          </p:cNvSpPr>
          <p:nvPr/>
        </p:nvSpPr>
        <p:spPr bwMode="auto">
          <a:xfrm>
            <a:off x="5105400" y="630238"/>
            <a:ext cx="4038600" cy="1274762"/>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Factory owners made </a:t>
            </a:r>
            <a:br>
              <a:rPr kumimoji="0" lang="en-US" altLang="en-US" sz="3200">
                <a:cs typeface="Arial" panose="020B0604020202020204" pitchFamily="34" charset="0"/>
              </a:rPr>
            </a:br>
            <a:r>
              <a:rPr kumimoji="0" lang="en-US" altLang="en-US" sz="3200">
                <a:cs typeface="Arial" panose="020B0604020202020204" pitchFamily="34" charset="0"/>
              </a:rPr>
              <a:t>huge profits selling </a:t>
            </a:r>
            <a:br>
              <a:rPr kumimoji="0" lang="en-US" altLang="en-US" sz="3200">
                <a:cs typeface="Arial" panose="020B0604020202020204" pitchFamily="34" charset="0"/>
              </a:rPr>
            </a:br>
            <a:r>
              <a:rPr kumimoji="0" lang="en-US" altLang="en-US" sz="3200">
                <a:cs typeface="Arial" panose="020B0604020202020204" pitchFamily="34" charset="0"/>
              </a:rPr>
              <a:t>mass-produced clothes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Interior of a mill; carding and drawing, 19th century">
            <a:hlinkClick r:id="rId3"/>
            <a:extLst>
              <a:ext uri="{FF2B5EF4-FFF2-40B4-BE49-F238E27FC236}">
                <a16:creationId xmlns:a16="http://schemas.microsoft.com/office/drawing/2014/main" xmlns="" id="{056110D0-F2E1-43A7-9B05-067733327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5828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2056">
            <a:extLst>
              <a:ext uri="{FF2B5EF4-FFF2-40B4-BE49-F238E27FC236}">
                <a16:creationId xmlns:a16="http://schemas.microsoft.com/office/drawing/2014/main" xmlns="" id="{918F3906-6431-44DB-9B4F-5B29661D12EA}"/>
              </a:ext>
            </a:extLst>
          </p:cNvPr>
          <p:cNvSpPr txBox="1">
            <a:spLocks noChangeArrowheads="1"/>
          </p:cNvSpPr>
          <p:nvPr/>
        </p:nvSpPr>
        <p:spPr bwMode="auto">
          <a:xfrm>
            <a:off x="609600" y="100013"/>
            <a:ext cx="7772400" cy="881062"/>
          </a:xfrm>
          <a:prstGeom prst="rect">
            <a:avLst/>
          </a:prstGeom>
          <a:solidFill>
            <a:srgbClr val="FF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The textile industry &amp; the rise of the factory system led to the growth of other industries </a:t>
            </a:r>
          </a:p>
        </p:txBody>
      </p:sp>
      <p:pic>
        <p:nvPicPr>
          <p:cNvPr id="4" name="Picture 3" descr="watt steam engine">
            <a:extLst>
              <a:ext uri="{FF2B5EF4-FFF2-40B4-BE49-F238E27FC236}">
                <a16:creationId xmlns:a16="http://schemas.microsoft.com/office/drawing/2014/main" xmlns="" id="{FE0FE533-604D-4FDA-97F7-D2B4DE026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57912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056">
            <a:extLst>
              <a:ext uri="{FF2B5EF4-FFF2-40B4-BE49-F238E27FC236}">
                <a16:creationId xmlns:a16="http://schemas.microsoft.com/office/drawing/2014/main" xmlns="" id="{CFD74324-7906-4150-BFDF-8044E9E0FDD3}"/>
              </a:ext>
            </a:extLst>
          </p:cNvPr>
          <p:cNvSpPr txBox="1">
            <a:spLocks noChangeArrowheads="1"/>
          </p:cNvSpPr>
          <p:nvPr/>
        </p:nvSpPr>
        <p:spPr bwMode="auto">
          <a:xfrm>
            <a:off x="5867400" y="1143000"/>
            <a:ext cx="3200400" cy="1668463"/>
          </a:xfrm>
          <a:prstGeom prst="rect">
            <a:avLst/>
          </a:prstGeom>
          <a:solidFill>
            <a:srgbClr val="FF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Factories needed power &amp; were usually located near rivers </a:t>
            </a:r>
          </a:p>
        </p:txBody>
      </p:sp>
      <p:sp>
        <p:nvSpPr>
          <p:cNvPr id="6" name="Text Box 2056">
            <a:extLst>
              <a:ext uri="{FF2B5EF4-FFF2-40B4-BE49-F238E27FC236}">
                <a16:creationId xmlns:a16="http://schemas.microsoft.com/office/drawing/2014/main" xmlns="" id="{B43693E5-D652-4B58-85EA-ED9B37479889}"/>
              </a:ext>
            </a:extLst>
          </p:cNvPr>
          <p:cNvSpPr txBox="1">
            <a:spLocks noChangeArrowheads="1"/>
          </p:cNvSpPr>
          <p:nvPr/>
        </p:nvSpPr>
        <p:spPr bwMode="auto">
          <a:xfrm>
            <a:off x="5867400" y="2876550"/>
            <a:ext cx="3200400" cy="1282700"/>
          </a:xfrm>
          <a:prstGeom prst="rect">
            <a:avLst/>
          </a:prstGeom>
          <a:solidFill>
            <a:srgbClr val="CC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In 1765, James Watt invented the first steam engine </a:t>
            </a:r>
          </a:p>
        </p:txBody>
      </p:sp>
      <p:sp>
        <p:nvSpPr>
          <p:cNvPr id="7" name="Text Box 2056">
            <a:extLst>
              <a:ext uri="{FF2B5EF4-FFF2-40B4-BE49-F238E27FC236}">
                <a16:creationId xmlns:a16="http://schemas.microsoft.com/office/drawing/2014/main" xmlns="" id="{12CFDCCE-F2E7-4165-BB08-3D1DCC02C046}"/>
              </a:ext>
            </a:extLst>
          </p:cNvPr>
          <p:cNvSpPr txBox="1">
            <a:spLocks noChangeArrowheads="1"/>
          </p:cNvSpPr>
          <p:nvPr/>
        </p:nvSpPr>
        <p:spPr bwMode="auto">
          <a:xfrm>
            <a:off x="5867400" y="4248150"/>
            <a:ext cx="3200400" cy="2455863"/>
          </a:xfrm>
          <a:prstGeom prst="rect">
            <a:avLst/>
          </a:prstGeom>
          <a:solidFill>
            <a:srgbClr val="CCFF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Steam engines produced more power &amp; allowed factories to be built in cities near workers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056">
            <a:extLst>
              <a:ext uri="{FF2B5EF4-FFF2-40B4-BE49-F238E27FC236}">
                <a16:creationId xmlns:a16="http://schemas.microsoft.com/office/drawing/2014/main" xmlns="" id="{2A66FC9E-3A6D-49B7-81D9-ADE1783F6C1B}"/>
              </a:ext>
            </a:extLst>
          </p:cNvPr>
          <p:cNvSpPr txBox="1">
            <a:spLocks noChangeArrowheads="1"/>
          </p:cNvSpPr>
          <p:nvPr/>
        </p:nvSpPr>
        <p:spPr bwMode="auto">
          <a:xfrm>
            <a:off x="609600" y="100013"/>
            <a:ext cx="7772400" cy="881062"/>
          </a:xfrm>
          <a:prstGeom prst="rect">
            <a:avLst/>
          </a:prstGeom>
          <a:solidFill>
            <a:srgbClr val="FF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The textile industry &amp; the rise of the factory system led to the growth of other industries </a:t>
            </a:r>
          </a:p>
        </p:txBody>
      </p:sp>
      <p:sp>
        <p:nvSpPr>
          <p:cNvPr id="24579" name="Text Box 2056">
            <a:extLst>
              <a:ext uri="{FF2B5EF4-FFF2-40B4-BE49-F238E27FC236}">
                <a16:creationId xmlns:a16="http://schemas.microsoft.com/office/drawing/2014/main" xmlns="" id="{058F5859-2953-4413-AD4B-9FA9A8B34BFE}"/>
              </a:ext>
            </a:extLst>
          </p:cNvPr>
          <p:cNvSpPr txBox="1">
            <a:spLocks noChangeArrowheads="1"/>
          </p:cNvSpPr>
          <p:nvPr/>
        </p:nvSpPr>
        <p:spPr bwMode="auto">
          <a:xfrm>
            <a:off x="76200" y="1177925"/>
            <a:ext cx="4724400" cy="879475"/>
          </a:xfrm>
          <a:prstGeom prst="rect">
            <a:avLst/>
          </a:prstGeom>
          <a:solidFill>
            <a:srgbClr val="FF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Factories led to a demand for faster transpiration </a:t>
            </a:r>
          </a:p>
        </p:txBody>
      </p:sp>
      <p:sp>
        <p:nvSpPr>
          <p:cNvPr id="24580" name="Text Box 2056">
            <a:extLst>
              <a:ext uri="{FF2B5EF4-FFF2-40B4-BE49-F238E27FC236}">
                <a16:creationId xmlns:a16="http://schemas.microsoft.com/office/drawing/2014/main" xmlns="" id="{7587CD52-0106-4500-8FA3-2DD769F18E7A}"/>
              </a:ext>
            </a:extLst>
          </p:cNvPr>
          <p:cNvSpPr txBox="1">
            <a:spLocks noChangeArrowheads="1"/>
          </p:cNvSpPr>
          <p:nvPr/>
        </p:nvSpPr>
        <p:spPr bwMode="auto">
          <a:xfrm>
            <a:off x="76200" y="2217738"/>
            <a:ext cx="4724400" cy="1668462"/>
          </a:xfrm>
          <a:prstGeom prst="rect">
            <a:avLst/>
          </a:prstGeom>
          <a:solidFill>
            <a:srgbClr val="CCFF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Roads &amp; canals were built in England; Robert Fulton’s steamboat increased  the speed of water travel </a:t>
            </a:r>
          </a:p>
        </p:txBody>
      </p:sp>
      <p:pic>
        <p:nvPicPr>
          <p:cNvPr id="24581" name="Picture 5" descr="Photo of ROBERT FULTON'S CLERMONT. &#10;Robert Fulton's steamboat, 'Clermont,' steaming up the Hudson River on its first voyage from New York City to Albany, 17 August 1807. Illustration, c1900.">
            <a:extLst>
              <a:ext uri="{FF2B5EF4-FFF2-40B4-BE49-F238E27FC236}">
                <a16:creationId xmlns:a16="http://schemas.microsoft.com/office/drawing/2014/main" xmlns="" id="{82B56128-B2C7-4E68-90BD-3C28FDE75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4114800" cy="55784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Britain's Greatest Revolution. The Industrial Revolution. The new steam railway brought easy transport from the industrial midlands to ports and other cities. From Look and Learn no. 633 (2 March 1974). Original artwork loaned for scanning by the Illustration Art Gallery.">
            <a:hlinkClick r:id="rId4"/>
            <a:extLst>
              <a:ext uri="{FF2B5EF4-FFF2-40B4-BE49-F238E27FC236}">
                <a16:creationId xmlns:a16="http://schemas.microsoft.com/office/drawing/2014/main" xmlns="" id="{DC389946-5050-49D1-846C-B957284E0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43000"/>
            <a:ext cx="419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56">
            <a:extLst>
              <a:ext uri="{FF2B5EF4-FFF2-40B4-BE49-F238E27FC236}">
                <a16:creationId xmlns:a16="http://schemas.microsoft.com/office/drawing/2014/main" xmlns="" id="{8E5301E1-F099-4FA9-91BF-8E8C91C4B447}"/>
              </a:ext>
            </a:extLst>
          </p:cNvPr>
          <p:cNvSpPr txBox="1">
            <a:spLocks noChangeArrowheads="1"/>
          </p:cNvSpPr>
          <p:nvPr/>
        </p:nvSpPr>
        <p:spPr bwMode="auto">
          <a:xfrm>
            <a:off x="76200" y="4046538"/>
            <a:ext cx="4724400" cy="1284287"/>
          </a:xfrm>
          <a:prstGeom prst="rect">
            <a:avLst/>
          </a:prstGeom>
          <a:solidFill>
            <a:srgbClr val="FFCC99"/>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The greatest improvement to transportation was the  steam-powered railroad </a:t>
            </a:r>
          </a:p>
        </p:txBody>
      </p:sp>
      <p:sp>
        <p:nvSpPr>
          <p:cNvPr id="9" name="Text Box 2056">
            <a:extLst>
              <a:ext uri="{FF2B5EF4-FFF2-40B4-BE49-F238E27FC236}">
                <a16:creationId xmlns:a16="http://schemas.microsoft.com/office/drawing/2014/main" xmlns="" id="{8CA3EB77-DCCE-4A29-A8A4-8566028CD2BA}"/>
              </a:ext>
            </a:extLst>
          </p:cNvPr>
          <p:cNvSpPr txBox="1">
            <a:spLocks noChangeArrowheads="1"/>
          </p:cNvSpPr>
          <p:nvPr/>
        </p:nvSpPr>
        <p:spPr bwMode="auto">
          <a:xfrm>
            <a:off x="76200" y="5497513"/>
            <a:ext cx="4724400" cy="1284287"/>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RRs were fast, increased profits, &amp; stimulated the iron &amp; coal industries </a:t>
            </a:r>
          </a:p>
        </p:txBody>
      </p:sp>
      <p:pic>
        <p:nvPicPr>
          <p:cNvPr id="10" name="Picture 8" descr="impact2">
            <a:extLst>
              <a:ext uri="{FF2B5EF4-FFF2-40B4-BE49-F238E27FC236}">
                <a16:creationId xmlns:a16="http://schemas.microsoft.com/office/drawing/2014/main" xmlns="" id="{D460D55B-5C8B-43F2-8F6E-14416ABDA5AB}"/>
              </a:ext>
            </a:extLst>
          </p:cNvPr>
          <p:cNvPicPr>
            <a:picLocks noChangeAspect="1" noChangeArrowheads="1"/>
          </p:cNvPicPr>
          <p:nvPr/>
        </p:nvPicPr>
        <p:blipFill>
          <a:blip r:embed="rId6">
            <a:lum bright="-6000" contrast="10000"/>
            <a:extLst>
              <a:ext uri="{28A0092B-C50C-407E-A947-70E740481C1C}">
                <a14:useLocalDpi xmlns:a14="http://schemas.microsoft.com/office/drawing/2010/main" val="0"/>
              </a:ext>
            </a:extLst>
          </a:blip>
          <a:srcRect l="618" b="3030"/>
          <a:stretch>
            <a:fillRect/>
          </a:stretch>
        </p:blipFill>
        <p:spPr bwMode="auto">
          <a:xfrm>
            <a:off x="4943475" y="1752600"/>
            <a:ext cx="4200525" cy="44958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5" descr="map-EuropeanRailways-19c">
            <a:extLst>
              <a:ext uri="{FF2B5EF4-FFF2-40B4-BE49-F238E27FC236}">
                <a16:creationId xmlns:a16="http://schemas.microsoft.com/office/drawing/2014/main" xmlns="" id="{79D1BC61-8966-4C4F-8FB1-6B2AE42C50ED}"/>
              </a:ext>
            </a:extLst>
          </p:cNvPr>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457200" y="0"/>
            <a:ext cx="8096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2056">
            <a:extLst>
              <a:ext uri="{FF2B5EF4-FFF2-40B4-BE49-F238E27FC236}">
                <a16:creationId xmlns:a16="http://schemas.microsoft.com/office/drawing/2014/main" xmlns="" id="{88749D0D-9545-4CBF-8635-2D3E192CB583}"/>
              </a:ext>
            </a:extLst>
          </p:cNvPr>
          <p:cNvSpPr txBox="1">
            <a:spLocks noChangeArrowheads="1"/>
          </p:cNvSpPr>
          <p:nvPr/>
        </p:nvSpPr>
        <p:spPr bwMode="auto">
          <a:xfrm>
            <a:off x="76200" y="5951538"/>
            <a:ext cx="3505200" cy="830262"/>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000">
                <a:cs typeface="Arial" panose="020B0604020202020204" pitchFamily="34" charset="0"/>
              </a:rPr>
              <a:t>Growth of Railroads, 1850-1880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xmlns="" id="{681185C1-B359-4D6C-A43E-0891CA5C2D07}"/>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1143000"/>
            <a:ext cx="4800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2056">
            <a:extLst>
              <a:ext uri="{FF2B5EF4-FFF2-40B4-BE49-F238E27FC236}">
                <a16:creationId xmlns:a16="http://schemas.microsoft.com/office/drawing/2014/main" xmlns="" id="{6300DC82-DA8B-47A1-9F77-D04A6B2D9F66}"/>
              </a:ext>
            </a:extLst>
          </p:cNvPr>
          <p:cNvSpPr txBox="1">
            <a:spLocks noChangeArrowheads="1"/>
          </p:cNvSpPr>
          <p:nvPr/>
        </p:nvSpPr>
        <p:spPr bwMode="auto">
          <a:xfrm>
            <a:off x="1143000" y="227807"/>
            <a:ext cx="7772400" cy="881062"/>
          </a:xfrm>
          <a:prstGeom prst="rect">
            <a:avLst/>
          </a:prstGeom>
          <a:solidFill>
            <a:srgbClr val="FF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dirty="0">
                <a:cs typeface="Arial" panose="020B0604020202020204" pitchFamily="34" charset="0"/>
              </a:rPr>
              <a:t>The textile industry &amp; the rise of the factory system led to the growth of other industries </a:t>
            </a:r>
          </a:p>
        </p:txBody>
      </p:sp>
      <p:sp>
        <p:nvSpPr>
          <p:cNvPr id="27652" name="Text Box 2056">
            <a:extLst>
              <a:ext uri="{FF2B5EF4-FFF2-40B4-BE49-F238E27FC236}">
                <a16:creationId xmlns:a16="http://schemas.microsoft.com/office/drawing/2014/main" xmlns="" id="{637E99C9-285D-4C7E-888B-C941EA7E35E1}"/>
              </a:ext>
            </a:extLst>
          </p:cNvPr>
          <p:cNvSpPr txBox="1">
            <a:spLocks noChangeArrowheads="1"/>
          </p:cNvSpPr>
          <p:nvPr/>
        </p:nvSpPr>
        <p:spPr bwMode="auto">
          <a:xfrm>
            <a:off x="5029200" y="1227138"/>
            <a:ext cx="4038600" cy="1668462"/>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The Industrial Revolution led to an increase in coal to power factories &amp; RRs</a:t>
            </a:r>
          </a:p>
        </p:txBody>
      </p:sp>
      <p:sp>
        <p:nvSpPr>
          <p:cNvPr id="8" name="Text Box 2056">
            <a:extLst>
              <a:ext uri="{FF2B5EF4-FFF2-40B4-BE49-F238E27FC236}">
                <a16:creationId xmlns:a16="http://schemas.microsoft.com/office/drawing/2014/main" xmlns="" id="{4949EEFE-169F-4F04-BDCA-B94FEB6B4AFC}"/>
              </a:ext>
            </a:extLst>
          </p:cNvPr>
          <p:cNvSpPr txBox="1">
            <a:spLocks noChangeArrowheads="1"/>
          </p:cNvSpPr>
          <p:nvPr/>
        </p:nvSpPr>
        <p:spPr bwMode="auto">
          <a:xfrm>
            <a:off x="5029200" y="3055938"/>
            <a:ext cx="4038600" cy="1668462"/>
          </a:xfrm>
          <a:prstGeom prst="rect">
            <a:avLst/>
          </a:prstGeom>
          <a:solidFill>
            <a:srgbClr val="CC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Iron was needed</a:t>
            </a:r>
            <a:br>
              <a:rPr kumimoji="0" lang="en-US" altLang="en-US" sz="3200">
                <a:cs typeface="Arial" panose="020B0604020202020204" pitchFamily="34" charset="0"/>
              </a:rPr>
            </a:br>
            <a:r>
              <a:rPr kumimoji="0" lang="en-US" altLang="en-US" sz="3200">
                <a:cs typeface="Arial" panose="020B0604020202020204" pitchFamily="34" charset="0"/>
              </a:rPr>
              <a:t>to produce new machines, engines, </a:t>
            </a:r>
            <a:br>
              <a:rPr kumimoji="0" lang="en-US" altLang="en-US" sz="3200">
                <a:cs typeface="Arial" panose="020B0604020202020204" pitchFamily="34" charset="0"/>
              </a:rPr>
            </a:br>
            <a:r>
              <a:rPr kumimoji="0" lang="en-US" altLang="en-US" sz="3200">
                <a:cs typeface="Arial" panose="020B0604020202020204" pitchFamily="34" charset="0"/>
              </a:rPr>
              <a:t>&amp; railroad track </a:t>
            </a:r>
          </a:p>
        </p:txBody>
      </p:sp>
      <p:sp>
        <p:nvSpPr>
          <p:cNvPr id="9" name="Text Box 2056">
            <a:extLst>
              <a:ext uri="{FF2B5EF4-FFF2-40B4-BE49-F238E27FC236}">
                <a16:creationId xmlns:a16="http://schemas.microsoft.com/office/drawing/2014/main" xmlns="" id="{E8612125-43F7-434B-A0D9-2C64236C16E3}"/>
              </a:ext>
            </a:extLst>
          </p:cNvPr>
          <p:cNvSpPr txBox="1">
            <a:spLocks noChangeArrowheads="1"/>
          </p:cNvSpPr>
          <p:nvPr/>
        </p:nvSpPr>
        <p:spPr bwMode="auto">
          <a:xfrm>
            <a:off x="5029200" y="4960938"/>
            <a:ext cx="4038600" cy="1668462"/>
          </a:xfrm>
          <a:prstGeom prst="rect">
            <a:avLst/>
          </a:prstGeom>
          <a:solidFill>
            <a:srgbClr val="FF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By 1800, England made more iron than all other nations in the world combined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056">
            <a:extLst>
              <a:ext uri="{FF2B5EF4-FFF2-40B4-BE49-F238E27FC236}">
                <a16:creationId xmlns:a16="http://schemas.microsoft.com/office/drawing/2014/main" xmlns="" id="{F64C61C7-A968-40A2-B2E6-0C0F4C51D054}"/>
              </a:ext>
            </a:extLst>
          </p:cNvPr>
          <p:cNvSpPr txBox="1">
            <a:spLocks noChangeArrowheads="1"/>
          </p:cNvSpPr>
          <p:nvPr/>
        </p:nvSpPr>
        <p:spPr bwMode="auto">
          <a:xfrm>
            <a:off x="609600" y="100013"/>
            <a:ext cx="7772400" cy="881062"/>
          </a:xfrm>
          <a:prstGeom prst="rect">
            <a:avLst/>
          </a:prstGeom>
          <a:solidFill>
            <a:srgbClr val="FF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The textile industry &amp; the rise of the factory system led to the growth of other industries </a:t>
            </a:r>
          </a:p>
        </p:txBody>
      </p:sp>
      <p:sp>
        <p:nvSpPr>
          <p:cNvPr id="28675" name="Text Box 2056">
            <a:extLst>
              <a:ext uri="{FF2B5EF4-FFF2-40B4-BE49-F238E27FC236}">
                <a16:creationId xmlns:a16="http://schemas.microsoft.com/office/drawing/2014/main" xmlns="" id="{4C8800DD-BC43-49BF-AD15-FFEB47AED3D8}"/>
              </a:ext>
            </a:extLst>
          </p:cNvPr>
          <p:cNvSpPr txBox="1">
            <a:spLocks noChangeArrowheads="1"/>
          </p:cNvSpPr>
          <p:nvPr/>
        </p:nvSpPr>
        <p:spPr bwMode="auto">
          <a:xfrm>
            <a:off x="3657600" y="1143000"/>
            <a:ext cx="5334000" cy="1274763"/>
          </a:xfrm>
          <a:prstGeom prst="rect">
            <a:avLst/>
          </a:prstGeom>
          <a:solidFill>
            <a:srgbClr val="FF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Henry Bessemer invented a cheap process for making steel which is stronger than iron </a:t>
            </a:r>
          </a:p>
        </p:txBody>
      </p:sp>
      <p:pic>
        <p:nvPicPr>
          <p:cNvPr id="28676" name="Picture 2" descr="http://www.arthursclipart.org/engineer/engineer/bessemer%20process.gif">
            <a:extLst>
              <a:ext uri="{FF2B5EF4-FFF2-40B4-BE49-F238E27FC236}">
                <a16:creationId xmlns:a16="http://schemas.microsoft.com/office/drawing/2014/main" xmlns="" id="{0EE39F61-1816-43CD-B758-B2D196C33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1088"/>
            <a:ext cx="35814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56">
            <a:extLst>
              <a:ext uri="{FF2B5EF4-FFF2-40B4-BE49-F238E27FC236}">
                <a16:creationId xmlns:a16="http://schemas.microsoft.com/office/drawing/2014/main" xmlns="" id="{5093DDD1-348D-4711-AA25-FD49DD55FD03}"/>
              </a:ext>
            </a:extLst>
          </p:cNvPr>
          <p:cNvSpPr txBox="1">
            <a:spLocks noChangeArrowheads="1"/>
          </p:cNvSpPr>
          <p:nvPr/>
        </p:nvSpPr>
        <p:spPr bwMode="auto">
          <a:xfrm>
            <a:off x="3657600" y="2514600"/>
            <a:ext cx="5334000" cy="1668463"/>
          </a:xfrm>
          <a:prstGeom prst="rect">
            <a:avLst/>
          </a:prstGeom>
          <a:solidFill>
            <a:srgbClr val="CC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Steel allowed engineers to design more powerful machines, taller buildings, </a:t>
            </a:r>
            <a:br>
              <a:rPr kumimoji="0" lang="en-US" altLang="en-US" sz="3200">
                <a:cs typeface="Arial" panose="020B0604020202020204" pitchFamily="34" charset="0"/>
              </a:rPr>
            </a:br>
            <a:r>
              <a:rPr kumimoji="0" lang="en-US" altLang="en-US" sz="3200">
                <a:cs typeface="Arial" panose="020B0604020202020204" pitchFamily="34" charset="0"/>
              </a:rPr>
              <a:t>&amp; longer bridges </a:t>
            </a:r>
          </a:p>
        </p:txBody>
      </p:sp>
      <p:pic>
        <p:nvPicPr>
          <p:cNvPr id="16" name="Picture 9" descr="findis">
            <a:extLst>
              <a:ext uri="{FF2B5EF4-FFF2-40B4-BE49-F238E27FC236}">
                <a16:creationId xmlns:a16="http://schemas.microsoft.com/office/drawing/2014/main" xmlns="" id="{2029ABEC-27B6-465A-84FB-EB0842507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350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iagara_cast_iron_bridge">
            <a:extLst>
              <a:ext uri="{FF2B5EF4-FFF2-40B4-BE49-F238E27FC236}">
                <a16:creationId xmlns:a16="http://schemas.microsoft.com/office/drawing/2014/main" xmlns="" id="{1EE09BA5-6BAD-4CB1-AF47-F14B0A9AC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267200"/>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ular Callout 6">
            <a:extLst>
              <a:ext uri="{FF2B5EF4-FFF2-40B4-BE49-F238E27FC236}">
                <a16:creationId xmlns:a16="http://schemas.microsoft.com/office/drawing/2014/main" xmlns="" id="{F5FA7421-54D9-4B97-A4AC-45263C9C5CF3}"/>
              </a:ext>
            </a:extLst>
          </p:cNvPr>
          <p:cNvSpPr>
            <a:spLocks noChangeArrowheads="1"/>
          </p:cNvSpPr>
          <p:nvPr/>
        </p:nvSpPr>
        <p:spPr bwMode="auto">
          <a:xfrm>
            <a:off x="228600" y="381000"/>
            <a:ext cx="8763000" cy="2057400"/>
          </a:xfrm>
          <a:prstGeom prst="wedgeRectCallout">
            <a:avLst>
              <a:gd name="adj1" fmla="val -4282"/>
              <a:gd name="adj2" fmla="val -22329"/>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Other inventions of the Industrial Revolution include electricity, new forms of communication such as the telegraph &amp; telephone, business machines like typewriters &amp; cash registers, and medical improvements like vaccines </a:t>
            </a:r>
          </a:p>
          <a:p>
            <a:pPr algn="ctr">
              <a:lnSpc>
                <a:spcPct val="80000"/>
              </a:lnSpc>
              <a:spcBef>
                <a:spcPct val="0"/>
              </a:spcBef>
              <a:buClrTx/>
              <a:buFontTx/>
              <a:buNone/>
            </a:pPr>
            <a:endParaRPr kumimoji="0" lang="en-US" altLang="en-US" sz="3200">
              <a:cs typeface="Arial" panose="020B0604020202020204" pitchFamily="34" charset="0"/>
            </a:endParaRPr>
          </a:p>
        </p:txBody>
      </p:sp>
      <p:pic>
        <p:nvPicPr>
          <p:cNvPr id="29699" name="Picture 7">
            <a:extLst>
              <a:ext uri="{FF2B5EF4-FFF2-40B4-BE49-F238E27FC236}">
                <a16:creationId xmlns:a16="http://schemas.microsoft.com/office/drawing/2014/main" xmlns="" id="{C339AD72-A928-4D6B-8221-BA4862D15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8900"/>
            <a:ext cx="48196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a:extLst>
              <a:ext uri="{FF2B5EF4-FFF2-40B4-BE49-F238E27FC236}">
                <a16:creationId xmlns:a16="http://schemas.microsoft.com/office/drawing/2014/main" xmlns="" id="{E2CE1C7E-5ED1-40A8-968C-2FC054C47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971800"/>
            <a:ext cx="441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Flowchart: Process 9">
            <a:extLst>
              <a:ext uri="{FF2B5EF4-FFF2-40B4-BE49-F238E27FC236}">
                <a16:creationId xmlns:a16="http://schemas.microsoft.com/office/drawing/2014/main" xmlns="" id="{D12315FC-EE57-450E-8B86-2ABDDA63ADCB}"/>
              </a:ext>
            </a:extLst>
          </p:cNvPr>
          <p:cNvSpPr>
            <a:spLocks noChangeArrowheads="1"/>
          </p:cNvSpPr>
          <p:nvPr/>
        </p:nvSpPr>
        <p:spPr bwMode="auto">
          <a:xfrm>
            <a:off x="0" y="2514600"/>
            <a:ext cx="3581400" cy="457200"/>
          </a:xfrm>
          <a:prstGeom prst="flowChartProcess">
            <a:avLst/>
          </a:prstGeom>
          <a:solidFill>
            <a:schemeClr val="bg1"/>
          </a:solidFill>
          <a:ln w="9525" algn="ctr">
            <a:solidFill>
              <a:schemeClr val="bg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spcBef>
                <a:spcPct val="0"/>
              </a:spcBef>
              <a:buClrTx/>
              <a:buFontTx/>
              <a:buNone/>
            </a:pPr>
            <a:endParaRPr kumimoji="0" lang="en-US" altLang="en-US" sz="1800">
              <a:cs typeface="Arial" panose="020B0604020202020204" pitchFamily="34" charset="0"/>
            </a:endParaRPr>
          </a:p>
        </p:txBody>
      </p:sp>
      <p:sp>
        <p:nvSpPr>
          <p:cNvPr id="29702" name="Flowchart: Process 10">
            <a:extLst>
              <a:ext uri="{FF2B5EF4-FFF2-40B4-BE49-F238E27FC236}">
                <a16:creationId xmlns:a16="http://schemas.microsoft.com/office/drawing/2014/main" xmlns="" id="{7DCBE37E-494D-4D26-9E15-DACC171AE7A6}"/>
              </a:ext>
            </a:extLst>
          </p:cNvPr>
          <p:cNvSpPr>
            <a:spLocks noChangeArrowheads="1"/>
          </p:cNvSpPr>
          <p:nvPr/>
        </p:nvSpPr>
        <p:spPr bwMode="auto">
          <a:xfrm>
            <a:off x="7239000" y="5410200"/>
            <a:ext cx="1828800" cy="1371600"/>
          </a:xfrm>
          <a:prstGeom prst="flowChartProcess">
            <a:avLst/>
          </a:prstGeom>
          <a:solidFill>
            <a:schemeClr val="bg1"/>
          </a:solidFill>
          <a:ln w="9525" algn="ctr">
            <a:solidFill>
              <a:schemeClr val="bg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spcBef>
                <a:spcPct val="0"/>
              </a:spcBef>
              <a:buClrTx/>
              <a:buFontTx/>
              <a:buNone/>
            </a:pPr>
            <a:endParaRPr kumimoji="0" lang="en-US" altLang="en-US" sz="180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Interior of a mill; carding and drawing, 19th century">
            <a:hlinkClick r:id="rId2"/>
            <a:extLst>
              <a:ext uri="{FF2B5EF4-FFF2-40B4-BE49-F238E27FC236}">
                <a16:creationId xmlns:a16="http://schemas.microsoft.com/office/drawing/2014/main" xmlns="" id="{F1653F5C-6236-41A5-B580-F9A6FEC40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1117600"/>
            <a:ext cx="9197975"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ular Callout 5">
            <a:extLst>
              <a:ext uri="{FF2B5EF4-FFF2-40B4-BE49-F238E27FC236}">
                <a16:creationId xmlns:a16="http://schemas.microsoft.com/office/drawing/2014/main" xmlns="" id="{811FF4C7-9F9D-43A5-9995-FF24CD13D811}"/>
              </a:ext>
            </a:extLst>
          </p:cNvPr>
          <p:cNvSpPr>
            <a:spLocks noChangeArrowheads="1"/>
          </p:cNvSpPr>
          <p:nvPr/>
        </p:nvSpPr>
        <p:spPr bwMode="auto">
          <a:xfrm>
            <a:off x="152400" y="152400"/>
            <a:ext cx="8763000" cy="838200"/>
          </a:xfrm>
          <a:prstGeom prst="wedgeRectCallout">
            <a:avLst>
              <a:gd name="adj1" fmla="val -4282"/>
              <a:gd name="adj2" fmla="val -22329"/>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In the mid-1700s, an Industrial Revolution began in England that transformed the way work was done</a:t>
            </a:r>
          </a:p>
          <a:p>
            <a:pPr algn="ctr">
              <a:lnSpc>
                <a:spcPct val="80000"/>
              </a:lnSpc>
              <a:spcBef>
                <a:spcPct val="0"/>
              </a:spcBef>
              <a:buClrTx/>
              <a:buFontTx/>
              <a:buNone/>
            </a:pPr>
            <a:endParaRPr kumimoji="0" lang="en-US" altLang="en-US" sz="3200">
              <a:cs typeface="Arial" panose="020B0604020202020204" pitchFamily="34" charset="0"/>
            </a:endParaRPr>
          </a:p>
        </p:txBody>
      </p:sp>
      <p:sp>
        <p:nvSpPr>
          <p:cNvPr id="7" name="Rectangular Callout 6">
            <a:extLst>
              <a:ext uri="{FF2B5EF4-FFF2-40B4-BE49-F238E27FC236}">
                <a16:creationId xmlns:a16="http://schemas.microsoft.com/office/drawing/2014/main" xmlns="" id="{BF23B0A5-329A-41AA-B527-8E5FA0AFD882}"/>
              </a:ext>
            </a:extLst>
          </p:cNvPr>
          <p:cNvSpPr>
            <a:spLocks noChangeArrowheads="1"/>
          </p:cNvSpPr>
          <p:nvPr/>
        </p:nvSpPr>
        <p:spPr bwMode="auto">
          <a:xfrm>
            <a:off x="381000" y="1231900"/>
            <a:ext cx="8763000" cy="1295400"/>
          </a:xfrm>
          <a:prstGeom prst="wedgeRectCallout">
            <a:avLst>
              <a:gd name="adj1" fmla="val -4282"/>
              <a:gd name="adj2" fmla="val -22329"/>
            </a:avLst>
          </a:prstGeom>
          <a:solidFill>
            <a:srgbClr val="CC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dirty="0">
                <a:cs typeface="Arial" panose="020B0604020202020204" pitchFamily="34" charset="0"/>
              </a:rPr>
              <a:t>Rather than making goods by hand, new machines mass-produced products which lowered costs, increased profits, &amp; changed the way people lived</a:t>
            </a:r>
          </a:p>
        </p:txBody>
      </p:sp>
      <p:sp>
        <p:nvSpPr>
          <p:cNvPr id="9" name="Rectangular Callout 8">
            <a:extLst>
              <a:ext uri="{FF2B5EF4-FFF2-40B4-BE49-F238E27FC236}">
                <a16:creationId xmlns:a16="http://schemas.microsoft.com/office/drawing/2014/main" xmlns="" id="{FF6E9DC3-32A1-429C-BA30-9A2C4D39FE4D}"/>
              </a:ext>
            </a:extLst>
          </p:cNvPr>
          <p:cNvSpPr>
            <a:spLocks noChangeArrowheads="1"/>
          </p:cNvSpPr>
          <p:nvPr/>
        </p:nvSpPr>
        <p:spPr bwMode="auto">
          <a:xfrm>
            <a:off x="6096000" y="2590800"/>
            <a:ext cx="2895600" cy="4114800"/>
          </a:xfrm>
          <a:prstGeom prst="wedgeRectCallout">
            <a:avLst>
              <a:gd name="adj1" fmla="val -4282"/>
              <a:gd name="adj2" fmla="val -22329"/>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800">
              <a:cs typeface="Arial" panose="020B0604020202020204" pitchFamily="34" charset="0"/>
            </a:endParaRPr>
          </a:p>
          <a:p>
            <a:pPr algn="ctr">
              <a:lnSpc>
                <a:spcPct val="80000"/>
              </a:lnSpc>
              <a:spcBef>
                <a:spcPct val="0"/>
              </a:spcBef>
              <a:buClrTx/>
              <a:buFontTx/>
              <a:buNone/>
            </a:pPr>
            <a:r>
              <a:rPr kumimoji="0" lang="en-US" altLang="en-US" sz="3200">
                <a:cs typeface="Arial" panose="020B0604020202020204" pitchFamily="34" charset="0"/>
              </a:rPr>
              <a:t>By 1900, industrialization spread through Europe &amp; to the United States transforming the West into the dominant region of the world </a:t>
            </a:r>
          </a:p>
        </p:txBody>
      </p:sp>
      <p:sp>
        <p:nvSpPr>
          <p:cNvPr id="10" name="Rectangular Callout 9">
            <a:extLst>
              <a:ext uri="{FF2B5EF4-FFF2-40B4-BE49-F238E27FC236}">
                <a16:creationId xmlns:a16="http://schemas.microsoft.com/office/drawing/2014/main" xmlns="" id="{4C41257F-F919-4DB0-8D12-D995917E2AA7}"/>
              </a:ext>
            </a:extLst>
          </p:cNvPr>
          <p:cNvSpPr>
            <a:spLocks noChangeArrowheads="1"/>
          </p:cNvSpPr>
          <p:nvPr/>
        </p:nvSpPr>
        <p:spPr bwMode="auto">
          <a:xfrm>
            <a:off x="609600" y="5410200"/>
            <a:ext cx="4953000" cy="1371600"/>
          </a:xfrm>
          <a:prstGeom prst="wedgeRectCallout">
            <a:avLst>
              <a:gd name="adj1" fmla="val -4282"/>
              <a:gd name="adj2" fmla="val -22329"/>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800">
              <a:cs typeface="Arial" panose="020B0604020202020204" pitchFamily="34" charset="0"/>
            </a:endParaRPr>
          </a:p>
          <a:p>
            <a:pPr algn="ctr">
              <a:lnSpc>
                <a:spcPct val="80000"/>
              </a:lnSpc>
              <a:spcBef>
                <a:spcPct val="0"/>
              </a:spcBef>
              <a:buClrTx/>
              <a:buFontTx/>
              <a:buNone/>
            </a:pPr>
            <a:r>
              <a:rPr kumimoji="0" lang="en-US" altLang="en-US" sz="3200" i="1">
                <a:cs typeface="Arial" panose="020B0604020202020204" pitchFamily="34" charset="0"/>
              </a:rPr>
              <a:t>What caused the </a:t>
            </a:r>
            <a:br>
              <a:rPr kumimoji="0" lang="en-US" altLang="en-US" sz="3200" i="1">
                <a:cs typeface="Arial" panose="020B0604020202020204" pitchFamily="34" charset="0"/>
              </a:rPr>
            </a:br>
            <a:r>
              <a:rPr kumimoji="0" lang="en-US" altLang="en-US" sz="3200" i="1">
                <a:cs typeface="Arial" panose="020B0604020202020204" pitchFamily="34" charset="0"/>
              </a:rPr>
              <a:t>Industrial Revolution &amp; </a:t>
            </a:r>
            <a:br>
              <a:rPr kumimoji="0" lang="en-US" altLang="en-US" sz="3200" i="1">
                <a:cs typeface="Arial" panose="020B0604020202020204" pitchFamily="34" charset="0"/>
              </a:rPr>
            </a:br>
            <a:r>
              <a:rPr kumimoji="0" lang="en-US" altLang="en-US" sz="3200" i="1">
                <a:cs typeface="Arial" panose="020B0604020202020204" pitchFamily="34" charset="0"/>
              </a:rPr>
              <a:t>why did it begin in England?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C204AB9A-2C30-4212-BE37-519457CBDCE5}"/>
              </a:ext>
            </a:extLst>
          </p:cNvPr>
          <p:cNvSpPr>
            <a:spLocks noGrp="1" noChangeArrowheads="1"/>
          </p:cNvSpPr>
          <p:nvPr>
            <p:ph type="title"/>
          </p:nvPr>
        </p:nvSpPr>
        <p:spPr/>
        <p:txBody>
          <a:bodyPr/>
          <a:lstStyle/>
          <a:p>
            <a:pPr eaLnBrk="1" hangingPunct="1"/>
            <a:endParaRPr lang="en-US" altLang="en-US"/>
          </a:p>
        </p:txBody>
      </p:sp>
      <p:sp>
        <p:nvSpPr>
          <p:cNvPr id="31747" name="Content Placeholder 2">
            <a:extLst>
              <a:ext uri="{FF2B5EF4-FFF2-40B4-BE49-F238E27FC236}">
                <a16:creationId xmlns:a16="http://schemas.microsoft.com/office/drawing/2014/main" xmlns="" id="{91D0D694-31D9-42AC-995C-66C3F2FC9586}"/>
              </a:ext>
            </a:extLst>
          </p:cNvPr>
          <p:cNvSpPr>
            <a:spLocks noGrp="1" noChangeArrowheads="1"/>
          </p:cNvSpPr>
          <p:nvPr>
            <p:ph idx="1"/>
          </p:nvPr>
        </p:nvSpPr>
        <p:spPr/>
        <p:txBody>
          <a:bodyPr/>
          <a:lstStyle/>
          <a:p>
            <a:pPr eaLnBrk="1" hangingPunct="1"/>
            <a:endParaRPr lang="en-US" altLang="en-US"/>
          </a:p>
        </p:txBody>
      </p:sp>
      <p:pic>
        <p:nvPicPr>
          <p:cNvPr id="31748" name="Picture 4">
            <a:extLst>
              <a:ext uri="{FF2B5EF4-FFF2-40B4-BE49-F238E27FC236}">
                <a16:creationId xmlns:a16="http://schemas.microsoft.com/office/drawing/2014/main" xmlns="" id="{3370FA55-EF8A-4136-9174-46E63AC0B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7288"/>
            <a:ext cx="6026150" cy="60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ular Callout 5">
            <a:extLst>
              <a:ext uri="{FF2B5EF4-FFF2-40B4-BE49-F238E27FC236}">
                <a16:creationId xmlns:a16="http://schemas.microsoft.com/office/drawing/2014/main" xmlns="" id="{CFFED2D2-B080-4176-9A89-2876204632F1}"/>
              </a:ext>
            </a:extLst>
          </p:cNvPr>
          <p:cNvSpPr>
            <a:spLocks noChangeArrowheads="1"/>
          </p:cNvSpPr>
          <p:nvPr/>
        </p:nvSpPr>
        <p:spPr bwMode="auto">
          <a:xfrm>
            <a:off x="152400" y="76200"/>
            <a:ext cx="4343400" cy="1219200"/>
          </a:xfrm>
          <a:prstGeom prst="wedgeRectCallout">
            <a:avLst>
              <a:gd name="adj1" fmla="val -4282"/>
              <a:gd name="adj2" fmla="val -22329"/>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The Industrial Revolution soon spread throughout Europe &amp; America </a:t>
            </a:r>
          </a:p>
          <a:p>
            <a:pPr algn="ctr">
              <a:lnSpc>
                <a:spcPct val="80000"/>
              </a:lnSpc>
              <a:spcBef>
                <a:spcPct val="0"/>
              </a:spcBef>
              <a:buClrTx/>
              <a:buFontTx/>
              <a:buNone/>
            </a:pPr>
            <a:endParaRPr kumimoji="0" lang="en-US" altLang="en-US" sz="3200">
              <a:cs typeface="Arial" panose="020B0604020202020204" pitchFamily="34" charset="0"/>
            </a:endParaRPr>
          </a:p>
        </p:txBody>
      </p:sp>
      <p:sp>
        <p:nvSpPr>
          <p:cNvPr id="31750" name="Rectangular Callout 6">
            <a:extLst>
              <a:ext uri="{FF2B5EF4-FFF2-40B4-BE49-F238E27FC236}">
                <a16:creationId xmlns:a16="http://schemas.microsoft.com/office/drawing/2014/main" xmlns="" id="{47EA2052-15F1-4A63-B34C-B0F89FC26151}"/>
              </a:ext>
            </a:extLst>
          </p:cNvPr>
          <p:cNvSpPr>
            <a:spLocks noChangeArrowheads="1"/>
          </p:cNvSpPr>
          <p:nvPr/>
        </p:nvSpPr>
        <p:spPr bwMode="auto">
          <a:xfrm>
            <a:off x="4724400" y="76200"/>
            <a:ext cx="4267200" cy="1219200"/>
          </a:xfrm>
          <a:prstGeom prst="wedgeRectCallout">
            <a:avLst>
              <a:gd name="adj1" fmla="val -4282"/>
              <a:gd name="adj2" fmla="val -22329"/>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Germany was quick to embrace new industrial technologies  </a:t>
            </a:r>
          </a:p>
          <a:p>
            <a:pPr algn="ctr">
              <a:lnSpc>
                <a:spcPct val="80000"/>
              </a:lnSpc>
              <a:spcBef>
                <a:spcPct val="0"/>
              </a:spcBef>
              <a:buClrTx/>
              <a:buFontTx/>
              <a:buNone/>
            </a:pPr>
            <a:endParaRPr kumimoji="0" lang="en-US" altLang="en-US" sz="3200">
              <a:cs typeface="Arial" panose="020B0604020202020204" pitchFamily="34" charset="0"/>
            </a:endParaRPr>
          </a:p>
        </p:txBody>
      </p:sp>
      <p:sp>
        <p:nvSpPr>
          <p:cNvPr id="8" name="Rectangular Callout 7">
            <a:extLst>
              <a:ext uri="{FF2B5EF4-FFF2-40B4-BE49-F238E27FC236}">
                <a16:creationId xmlns:a16="http://schemas.microsoft.com/office/drawing/2014/main" xmlns="" id="{FFB88E03-7562-4FEA-A41B-27757776E05E}"/>
              </a:ext>
            </a:extLst>
          </p:cNvPr>
          <p:cNvSpPr>
            <a:spLocks noChangeArrowheads="1"/>
          </p:cNvSpPr>
          <p:nvPr/>
        </p:nvSpPr>
        <p:spPr bwMode="auto">
          <a:xfrm>
            <a:off x="5791200" y="2743200"/>
            <a:ext cx="3200400" cy="1600200"/>
          </a:xfrm>
          <a:prstGeom prst="wedgeRectCallout">
            <a:avLst>
              <a:gd name="adj1" fmla="val -4282"/>
              <a:gd name="adj2" fmla="val -22329"/>
            </a:avLst>
          </a:prstGeom>
          <a:solidFill>
            <a:srgbClr val="CCFF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Germans built a large network of railroads, iron &amp; textile factories </a:t>
            </a:r>
          </a:p>
        </p:txBody>
      </p:sp>
      <p:sp>
        <p:nvSpPr>
          <p:cNvPr id="9" name="Rectangular Callout 8">
            <a:extLst>
              <a:ext uri="{FF2B5EF4-FFF2-40B4-BE49-F238E27FC236}">
                <a16:creationId xmlns:a16="http://schemas.microsoft.com/office/drawing/2014/main" xmlns="" id="{7F089EA5-A7DE-4233-9581-5A5D56971718}"/>
              </a:ext>
            </a:extLst>
          </p:cNvPr>
          <p:cNvSpPr>
            <a:spLocks noChangeArrowheads="1"/>
          </p:cNvSpPr>
          <p:nvPr/>
        </p:nvSpPr>
        <p:spPr bwMode="auto">
          <a:xfrm>
            <a:off x="5791200" y="1371600"/>
            <a:ext cx="3200400" cy="1219200"/>
          </a:xfrm>
          <a:prstGeom prst="wedgeRectCallout">
            <a:avLst>
              <a:gd name="adj1" fmla="val -4282"/>
              <a:gd name="adj2" fmla="val -22329"/>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Germany had large supplies of coal &amp; iron ore</a:t>
            </a:r>
          </a:p>
        </p:txBody>
      </p:sp>
      <p:sp>
        <p:nvSpPr>
          <p:cNvPr id="10" name="Rectangular Callout 9">
            <a:extLst>
              <a:ext uri="{FF2B5EF4-FFF2-40B4-BE49-F238E27FC236}">
                <a16:creationId xmlns:a16="http://schemas.microsoft.com/office/drawing/2014/main" xmlns="" id="{3A8BABF7-CC75-4FC4-BC7A-EE45E9AAD7FD}"/>
              </a:ext>
            </a:extLst>
          </p:cNvPr>
          <p:cNvSpPr>
            <a:spLocks noChangeArrowheads="1"/>
          </p:cNvSpPr>
          <p:nvPr/>
        </p:nvSpPr>
        <p:spPr bwMode="auto">
          <a:xfrm>
            <a:off x="5791200" y="4495800"/>
            <a:ext cx="3200400" cy="2362200"/>
          </a:xfrm>
          <a:prstGeom prst="wedgeRectCallout">
            <a:avLst>
              <a:gd name="adj1" fmla="val -4282"/>
              <a:gd name="adj2" fmla="val -22329"/>
            </a:avLst>
          </a:prstGeom>
          <a:solidFill>
            <a:srgbClr val="FFCC99"/>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By the mid 1800s, Germany was one of the world’s industrial leaders &amp; built a powerful modern militaries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C6749F35-6C21-4722-9187-18852AB2785A}"/>
              </a:ext>
            </a:extLst>
          </p:cNvPr>
          <p:cNvSpPr>
            <a:spLocks noGrp="1" noChangeArrowheads="1"/>
          </p:cNvSpPr>
          <p:nvPr>
            <p:ph type="title"/>
          </p:nvPr>
        </p:nvSpPr>
        <p:spPr/>
        <p:txBody>
          <a:bodyPr/>
          <a:lstStyle/>
          <a:p>
            <a:pPr eaLnBrk="1" hangingPunct="1"/>
            <a:endParaRPr lang="en-US" altLang="en-US"/>
          </a:p>
        </p:txBody>
      </p:sp>
      <p:sp>
        <p:nvSpPr>
          <p:cNvPr id="33795" name="Rectangular Callout 5">
            <a:extLst>
              <a:ext uri="{FF2B5EF4-FFF2-40B4-BE49-F238E27FC236}">
                <a16:creationId xmlns:a16="http://schemas.microsoft.com/office/drawing/2014/main" xmlns="" id="{7E2E255E-190E-448F-B94F-C5416B6DF45B}"/>
              </a:ext>
            </a:extLst>
          </p:cNvPr>
          <p:cNvSpPr>
            <a:spLocks noChangeArrowheads="1"/>
          </p:cNvSpPr>
          <p:nvPr/>
        </p:nvSpPr>
        <p:spPr bwMode="auto">
          <a:xfrm>
            <a:off x="152400" y="76200"/>
            <a:ext cx="4343400" cy="1219200"/>
          </a:xfrm>
          <a:prstGeom prst="wedgeRectCallout">
            <a:avLst>
              <a:gd name="adj1" fmla="val -4282"/>
              <a:gd name="adj2" fmla="val -22329"/>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The Industrial Revolution soon spread throughout Europe &amp; America </a:t>
            </a:r>
          </a:p>
          <a:p>
            <a:pPr algn="ctr">
              <a:lnSpc>
                <a:spcPct val="80000"/>
              </a:lnSpc>
              <a:spcBef>
                <a:spcPct val="0"/>
              </a:spcBef>
              <a:buClrTx/>
              <a:buFontTx/>
              <a:buNone/>
            </a:pPr>
            <a:endParaRPr kumimoji="0" lang="en-US" altLang="en-US" sz="3200">
              <a:cs typeface="Arial" panose="020B0604020202020204" pitchFamily="34" charset="0"/>
            </a:endParaRPr>
          </a:p>
        </p:txBody>
      </p:sp>
      <p:sp>
        <p:nvSpPr>
          <p:cNvPr id="33796" name="Rectangular Callout 6">
            <a:extLst>
              <a:ext uri="{FF2B5EF4-FFF2-40B4-BE49-F238E27FC236}">
                <a16:creationId xmlns:a16="http://schemas.microsoft.com/office/drawing/2014/main" xmlns="" id="{3961F2AD-E3ED-445B-8315-315C49CE04A5}"/>
              </a:ext>
            </a:extLst>
          </p:cNvPr>
          <p:cNvSpPr>
            <a:spLocks noChangeArrowheads="1"/>
          </p:cNvSpPr>
          <p:nvPr/>
        </p:nvSpPr>
        <p:spPr bwMode="auto">
          <a:xfrm>
            <a:off x="4648200" y="76200"/>
            <a:ext cx="4419600" cy="1219200"/>
          </a:xfrm>
          <a:prstGeom prst="wedgeRectCallout">
            <a:avLst>
              <a:gd name="adj1" fmla="val -4282"/>
              <a:gd name="adj2" fmla="val -22329"/>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Industrial ideas turned the United States into an important world power</a:t>
            </a:r>
          </a:p>
          <a:p>
            <a:pPr algn="ctr">
              <a:lnSpc>
                <a:spcPct val="80000"/>
              </a:lnSpc>
              <a:spcBef>
                <a:spcPct val="0"/>
              </a:spcBef>
              <a:buClrTx/>
              <a:buFontTx/>
              <a:buNone/>
            </a:pPr>
            <a:endParaRPr kumimoji="0" lang="en-US" altLang="en-US" sz="3200">
              <a:cs typeface="Arial" panose="020B0604020202020204" pitchFamily="34" charset="0"/>
            </a:endParaRPr>
          </a:p>
        </p:txBody>
      </p:sp>
      <p:pic>
        <p:nvPicPr>
          <p:cNvPr id="33797" name="Picture 2">
            <a:extLst>
              <a:ext uri="{FF2B5EF4-FFF2-40B4-BE49-F238E27FC236}">
                <a16:creationId xmlns:a16="http://schemas.microsoft.com/office/drawing/2014/main" xmlns="" id="{CA57B1AD-81FB-4A3B-A839-112FDD2AE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28750"/>
            <a:ext cx="62103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ular Callout 11">
            <a:extLst>
              <a:ext uri="{FF2B5EF4-FFF2-40B4-BE49-F238E27FC236}">
                <a16:creationId xmlns:a16="http://schemas.microsoft.com/office/drawing/2014/main" xmlns="" id="{C3CFD83E-925C-4DC4-9E30-BED5EA3CEB69}"/>
              </a:ext>
            </a:extLst>
          </p:cNvPr>
          <p:cNvSpPr>
            <a:spLocks noChangeArrowheads="1"/>
          </p:cNvSpPr>
          <p:nvPr/>
        </p:nvSpPr>
        <p:spPr bwMode="auto">
          <a:xfrm>
            <a:off x="76200" y="1447800"/>
            <a:ext cx="4267200" cy="838200"/>
          </a:xfrm>
          <a:prstGeom prst="wedgeRectCallout">
            <a:avLst>
              <a:gd name="adj1" fmla="val -4282"/>
              <a:gd name="adj2" fmla="val -22329"/>
            </a:avLst>
          </a:prstGeom>
          <a:solidFill>
            <a:srgbClr val="FFCC99"/>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Southern cotton led to textile mills in the North </a:t>
            </a:r>
          </a:p>
          <a:p>
            <a:pPr algn="ctr">
              <a:lnSpc>
                <a:spcPct val="80000"/>
              </a:lnSpc>
              <a:spcBef>
                <a:spcPct val="0"/>
              </a:spcBef>
              <a:buClrTx/>
              <a:buFontTx/>
              <a:buNone/>
            </a:pPr>
            <a:endParaRPr kumimoji="0" lang="en-US" altLang="en-US" sz="3200">
              <a:cs typeface="Arial" panose="020B0604020202020204" pitchFamily="34" charset="0"/>
            </a:endParaRPr>
          </a:p>
        </p:txBody>
      </p:sp>
      <p:sp>
        <p:nvSpPr>
          <p:cNvPr id="13" name="Rectangular Callout 12">
            <a:extLst>
              <a:ext uri="{FF2B5EF4-FFF2-40B4-BE49-F238E27FC236}">
                <a16:creationId xmlns:a16="http://schemas.microsoft.com/office/drawing/2014/main" xmlns="" id="{32D7731A-BB77-4E06-8AD2-A372DD014B6B}"/>
              </a:ext>
            </a:extLst>
          </p:cNvPr>
          <p:cNvSpPr>
            <a:spLocks noChangeArrowheads="1"/>
          </p:cNvSpPr>
          <p:nvPr/>
        </p:nvSpPr>
        <p:spPr bwMode="auto">
          <a:xfrm>
            <a:off x="76200" y="2362200"/>
            <a:ext cx="4267200" cy="2438400"/>
          </a:xfrm>
          <a:prstGeom prst="wedgeRectCallout">
            <a:avLst>
              <a:gd name="adj1" fmla="val -4282"/>
              <a:gd name="adj2" fmla="val -22329"/>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After the Civil War in 1865, American industry boomed &amp; the United States became a world leader in railroads, oil, steel, electricity </a:t>
            </a:r>
          </a:p>
          <a:p>
            <a:pPr algn="ctr">
              <a:lnSpc>
                <a:spcPct val="80000"/>
              </a:lnSpc>
              <a:spcBef>
                <a:spcPct val="0"/>
              </a:spcBef>
              <a:buClrTx/>
              <a:buFontTx/>
              <a:buNone/>
            </a:pPr>
            <a:endParaRPr kumimoji="0" lang="en-US" altLang="en-US" sz="3200">
              <a:cs typeface="Arial" panose="020B0604020202020204" pitchFamily="34" charset="0"/>
            </a:endParaRPr>
          </a:p>
        </p:txBody>
      </p:sp>
      <p:pic>
        <p:nvPicPr>
          <p:cNvPr id="14" name="Picture 4">
            <a:extLst>
              <a:ext uri="{FF2B5EF4-FFF2-40B4-BE49-F238E27FC236}">
                <a16:creationId xmlns:a16="http://schemas.microsoft.com/office/drawing/2014/main" xmlns="" id="{FC200DD5-2E49-4110-AB65-D9E705F5D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313" y="3857625"/>
            <a:ext cx="473868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xmlns="" id="{B3D85E7D-1549-4C35-B1F8-ACE89298D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809625"/>
            <a:ext cx="47244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ular Callout 15">
            <a:extLst>
              <a:ext uri="{FF2B5EF4-FFF2-40B4-BE49-F238E27FC236}">
                <a16:creationId xmlns:a16="http://schemas.microsoft.com/office/drawing/2014/main" xmlns="" id="{D21B49AC-0479-4038-8F8A-CC9E4EB6C631}"/>
              </a:ext>
            </a:extLst>
          </p:cNvPr>
          <p:cNvSpPr>
            <a:spLocks noChangeArrowheads="1"/>
          </p:cNvSpPr>
          <p:nvPr/>
        </p:nvSpPr>
        <p:spPr bwMode="auto">
          <a:xfrm>
            <a:off x="76200" y="4876800"/>
            <a:ext cx="4267200" cy="1676400"/>
          </a:xfrm>
          <a:prstGeom prst="wedgeRectCallout">
            <a:avLst>
              <a:gd name="adj1" fmla="val -4282"/>
              <a:gd name="adj2" fmla="val -22329"/>
            </a:avLst>
          </a:prstGeom>
          <a:solidFill>
            <a:srgbClr val="CCFF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Many U.S. companies merged to form large corporations &amp; monopolies </a:t>
            </a:r>
          </a:p>
          <a:p>
            <a:pPr algn="ctr">
              <a:lnSpc>
                <a:spcPct val="80000"/>
              </a:lnSpc>
              <a:spcBef>
                <a:spcPct val="0"/>
              </a:spcBef>
              <a:buClrTx/>
              <a:buFontTx/>
              <a:buNone/>
            </a:pPr>
            <a:endParaRPr kumimoji="0" lang="en-US" altLang="en-US" sz="3200">
              <a:cs typeface="Arial" panose="020B0604020202020204" pitchFamily="34" charset="0"/>
            </a:endParaRPr>
          </a:p>
        </p:txBody>
      </p:sp>
      <p:pic>
        <p:nvPicPr>
          <p:cNvPr id="18" name="Picture 3" descr="DIVI366">
            <a:extLst>
              <a:ext uri="{FF2B5EF4-FFF2-40B4-BE49-F238E27FC236}">
                <a16:creationId xmlns:a16="http://schemas.microsoft.com/office/drawing/2014/main" xmlns="" id="{24CAD7CD-CB4A-4203-A71F-23DAA91DBFA4}"/>
              </a:ext>
            </a:extLst>
          </p:cNvPr>
          <p:cNvPicPr>
            <a:picLocks noChangeAspect="1" noChangeArrowheads="1"/>
          </p:cNvPicPr>
          <p:nvPr/>
        </p:nvPicPr>
        <p:blipFill>
          <a:blip r:embed="rId6">
            <a:lum bright="-12000" contrast="18000"/>
            <a:extLst>
              <a:ext uri="{28A0092B-C50C-407E-A947-70E740481C1C}">
                <a14:useLocalDpi xmlns:a14="http://schemas.microsoft.com/office/drawing/2010/main" val="0"/>
              </a:ext>
            </a:extLst>
          </a:blip>
          <a:srcRect l="-114"/>
          <a:stretch>
            <a:fillRect/>
          </a:stretch>
        </p:blipFill>
        <p:spPr bwMode="auto">
          <a:xfrm>
            <a:off x="4495800" y="914400"/>
            <a:ext cx="4572000" cy="58896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2" descr="Photo of STANDARD OIL CARTOON. &#10;Monster Monopoly: American cartoon, 1884, attacking John D. Rockefeller's Standard Oil Company.">
            <a:extLst>
              <a:ext uri="{FF2B5EF4-FFF2-40B4-BE49-F238E27FC236}">
                <a16:creationId xmlns:a16="http://schemas.microsoft.com/office/drawing/2014/main" xmlns="" id="{C953B1E4-8E10-45F5-BFB5-3BE5BCABB2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838200"/>
            <a:ext cx="472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ular Callout 2">
            <a:extLst>
              <a:ext uri="{FF2B5EF4-FFF2-40B4-BE49-F238E27FC236}">
                <a16:creationId xmlns:a16="http://schemas.microsoft.com/office/drawing/2014/main" xmlns="" id="{0BC6BEFE-9ACA-4116-A79F-7D1B043989A7}"/>
              </a:ext>
            </a:extLst>
          </p:cNvPr>
          <p:cNvSpPr>
            <a:spLocks noChangeArrowheads="1"/>
          </p:cNvSpPr>
          <p:nvPr/>
        </p:nvSpPr>
        <p:spPr bwMode="auto">
          <a:xfrm>
            <a:off x="304800" y="76200"/>
            <a:ext cx="8610600" cy="1752600"/>
          </a:xfrm>
          <a:prstGeom prst="wedgeRectCallout">
            <a:avLst>
              <a:gd name="adj1" fmla="val -4282"/>
              <a:gd name="adj2" fmla="val -22329"/>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5000"/>
              </a:lnSpc>
              <a:spcBef>
                <a:spcPct val="0"/>
              </a:spcBef>
              <a:buClrTx/>
              <a:buFontTx/>
              <a:buNone/>
            </a:pPr>
            <a:r>
              <a:rPr kumimoji="0" lang="en-US" altLang="en-US" sz="3200" i="1" u="sng">
                <a:cs typeface="Arial" panose="020B0604020202020204" pitchFamily="34" charset="0"/>
              </a:rPr>
              <a:t>Conclusions</a:t>
            </a:r>
            <a:r>
              <a:rPr kumimoji="0" lang="en-US" altLang="en-US" sz="3200">
                <a:cs typeface="Arial" panose="020B0604020202020204" pitchFamily="34" charset="0"/>
              </a:rPr>
              <a:t>:</a:t>
            </a:r>
            <a:br>
              <a:rPr kumimoji="0" lang="en-US" altLang="en-US" sz="3200">
                <a:cs typeface="Arial" panose="020B0604020202020204" pitchFamily="34" charset="0"/>
              </a:rPr>
            </a:br>
            <a:r>
              <a:rPr kumimoji="0" lang="en-US" altLang="en-US" sz="3200">
                <a:cs typeface="Arial" panose="020B0604020202020204" pitchFamily="34" charset="0"/>
              </a:rPr>
              <a:t> From 1700 to 1900, revolutions in agriculture, industry, transportation, &amp; communication changed Western Europe and the United States  </a:t>
            </a:r>
          </a:p>
          <a:p>
            <a:pPr algn="ctr">
              <a:lnSpc>
                <a:spcPct val="80000"/>
              </a:lnSpc>
              <a:spcBef>
                <a:spcPct val="0"/>
              </a:spcBef>
              <a:buClrTx/>
              <a:buFontTx/>
              <a:buNone/>
            </a:pPr>
            <a:endParaRPr kumimoji="0" lang="en-US" altLang="en-US" sz="3200">
              <a:cs typeface="Arial" panose="020B0604020202020204" pitchFamily="34" charset="0"/>
            </a:endParaRPr>
          </a:p>
        </p:txBody>
      </p:sp>
      <p:sp>
        <p:nvSpPr>
          <p:cNvPr id="35843" name="Rectangular Callout 3">
            <a:extLst>
              <a:ext uri="{FF2B5EF4-FFF2-40B4-BE49-F238E27FC236}">
                <a16:creationId xmlns:a16="http://schemas.microsoft.com/office/drawing/2014/main" xmlns="" id="{479C7F16-4CCA-498B-B0E9-3174190A2679}"/>
              </a:ext>
            </a:extLst>
          </p:cNvPr>
          <p:cNvSpPr>
            <a:spLocks noChangeArrowheads="1"/>
          </p:cNvSpPr>
          <p:nvPr/>
        </p:nvSpPr>
        <p:spPr bwMode="auto">
          <a:xfrm>
            <a:off x="76200" y="1905000"/>
            <a:ext cx="3276600" cy="2057400"/>
          </a:xfrm>
          <a:prstGeom prst="wedgeRectCallout">
            <a:avLst>
              <a:gd name="adj1" fmla="val -4282"/>
              <a:gd name="adj2" fmla="val -22329"/>
            </a:avLst>
          </a:prstGeom>
          <a:solidFill>
            <a:srgbClr val="CCFF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Industrialization gave Europe tremendous economic &amp; military power </a:t>
            </a:r>
          </a:p>
          <a:p>
            <a:pPr algn="ctr">
              <a:lnSpc>
                <a:spcPct val="80000"/>
              </a:lnSpc>
              <a:spcBef>
                <a:spcPct val="0"/>
              </a:spcBef>
              <a:buClrTx/>
              <a:buFontTx/>
              <a:buNone/>
            </a:pPr>
            <a:endParaRPr kumimoji="0" lang="en-US" altLang="en-US" sz="3200">
              <a:cs typeface="Arial" panose="020B0604020202020204" pitchFamily="34" charset="0"/>
            </a:endParaRPr>
          </a:p>
        </p:txBody>
      </p:sp>
      <p:sp>
        <p:nvSpPr>
          <p:cNvPr id="5" name="Rectangular Callout 4">
            <a:extLst>
              <a:ext uri="{FF2B5EF4-FFF2-40B4-BE49-F238E27FC236}">
                <a16:creationId xmlns:a16="http://schemas.microsoft.com/office/drawing/2014/main" xmlns="" id="{2E072E4B-09B1-4C34-8B8D-FFDD76FFC385}"/>
              </a:ext>
            </a:extLst>
          </p:cNvPr>
          <p:cNvSpPr>
            <a:spLocks noChangeArrowheads="1"/>
          </p:cNvSpPr>
          <p:nvPr/>
        </p:nvSpPr>
        <p:spPr bwMode="auto">
          <a:xfrm>
            <a:off x="76200" y="4038600"/>
            <a:ext cx="3276600" cy="2743200"/>
          </a:xfrm>
          <a:prstGeom prst="wedgeRectCallout">
            <a:avLst>
              <a:gd name="adj1" fmla="val -4282"/>
              <a:gd name="adj2" fmla="val -22329"/>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r>
              <a:rPr kumimoji="0" lang="en-US" altLang="en-US" sz="3200">
                <a:cs typeface="Arial" panose="020B0604020202020204" pitchFamily="34" charset="0"/>
              </a:rPr>
              <a:t>Industry also had numerous negative effects on working conditions &amp; the standard of  living for urban workers </a:t>
            </a:r>
          </a:p>
        </p:txBody>
      </p:sp>
      <p:pic>
        <p:nvPicPr>
          <p:cNvPr id="35845" name="Picture 4">
            <a:extLst>
              <a:ext uri="{FF2B5EF4-FFF2-40B4-BE49-F238E27FC236}">
                <a16:creationId xmlns:a16="http://schemas.microsoft.com/office/drawing/2014/main" xmlns="" id="{67E40E42-C615-4F22-BB60-A7B48E4BF9CD}"/>
              </a:ext>
            </a:extLst>
          </p:cNvPr>
          <p:cNvPicPr>
            <a:picLocks noChangeAspect="1" noChangeArrowheads="1"/>
          </p:cNvPicPr>
          <p:nvPr/>
        </p:nvPicPr>
        <p:blipFill>
          <a:blip r:embed="rId3">
            <a:lum bright="-18000" contrast="40000"/>
            <a:extLst>
              <a:ext uri="{28A0092B-C50C-407E-A947-70E740481C1C}">
                <a14:useLocalDpi xmlns:a14="http://schemas.microsoft.com/office/drawing/2010/main" val="0"/>
              </a:ext>
            </a:extLst>
          </a:blip>
          <a:srcRect/>
          <a:stretch>
            <a:fillRect/>
          </a:stretch>
        </p:blipFill>
        <p:spPr bwMode="auto">
          <a:xfrm>
            <a:off x="3429000" y="2133600"/>
            <a:ext cx="57150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empty">
            <a:extLst>
              <a:ext uri="{FF2B5EF4-FFF2-40B4-BE49-F238E27FC236}">
                <a16:creationId xmlns:a16="http://schemas.microsoft.com/office/drawing/2014/main" xmlns="" id="{B42397AD-CCDD-475A-8644-FCDD41D456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250" r="2213"/>
          <a:stretch>
            <a:fillRect/>
          </a:stretch>
        </p:blipFill>
        <p:spPr bwMode="auto">
          <a:xfrm>
            <a:off x="3429000" y="1905000"/>
            <a:ext cx="5715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4098" descr="HA! 2">
            <a:extLst>
              <a:ext uri="{FF2B5EF4-FFF2-40B4-BE49-F238E27FC236}">
                <a16:creationId xmlns:a16="http://schemas.microsoft.com/office/drawing/2014/main" xmlns="" id="{E22059A4-6A7C-4E4C-9767-544076D55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34" t="7083" r="3334" b="482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ular Callout 2">
            <a:extLst>
              <a:ext uri="{FF2B5EF4-FFF2-40B4-BE49-F238E27FC236}">
                <a16:creationId xmlns:a16="http://schemas.microsoft.com/office/drawing/2014/main" xmlns="" id="{26FA72C5-84E4-4173-AC03-9240014F2E3F}"/>
              </a:ext>
            </a:extLst>
          </p:cNvPr>
          <p:cNvSpPr>
            <a:spLocks noChangeArrowheads="1"/>
          </p:cNvSpPr>
          <p:nvPr/>
        </p:nvSpPr>
        <p:spPr bwMode="auto">
          <a:xfrm>
            <a:off x="228600" y="76200"/>
            <a:ext cx="8686800" cy="533400"/>
          </a:xfrm>
          <a:prstGeom prst="wedgeRectCallout">
            <a:avLst>
              <a:gd name="adj1" fmla="val -4282"/>
              <a:gd name="adj2" fmla="val -22329"/>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800">
              <a:cs typeface="Arial" panose="020B0604020202020204" pitchFamily="34" charset="0"/>
            </a:endParaRPr>
          </a:p>
          <a:p>
            <a:pPr algn="ctr">
              <a:lnSpc>
                <a:spcPct val="80000"/>
              </a:lnSpc>
              <a:spcBef>
                <a:spcPct val="0"/>
              </a:spcBef>
              <a:buClrTx/>
              <a:buFontTx/>
              <a:buNone/>
            </a:pPr>
            <a:r>
              <a:rPr kumimoji="0" lang="en-US" altLang="en-US" sz="3200" i="1">
                <a:cs typeface="Arial" panose="020B0604020202020204" pitchFamily="34" charset="0"/>
              </a:rPr>
              <a:t>What was life like before the Industrial Revolution?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xmlns="" id="{DC263E72-FE87-4EC1-825C-76E269F35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00200"/>
            <a:ext cx="6151563"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a:extLst>
              <a:ext uri="{FF2B5EF4-FFF2-40B4-BE49-F238E27FC236}">
                <a16:creationId xmlns:a16="http://schemas.microsoft.com/office/drawing/2014/main" xmlns="" id="{96CB3423-974D-44A8-9602-E5AADAE1F7D1}"/>
              </a:ext>
            </a:extLst>
          </p:cNvPr>
          <p:cNvSpPr/>
          <p:nvPr/>
        </p:nvSpPr>
        <p:spPr bwMode="auto">
          <a:xfrm>
            <a:off x="228600" y="76200"/>
            <a:ext cx="8686800" cy="1371600"/>
          </a:xfrm>
          <a:prstGeom prst="wedgeRectCallout">
            <a:avLst>
              <a:gd name="adj1" fmla="val -4281"/>
              <a:gd name="adj2" fmla="val -22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lnSpc>
                <a:spcPct val="80000"/>
              </a:lnSpc>
              <a:spcBef>
                <a:spcPts val="0"/>
              </a:spcBef>
              <a:defRPr/>
            </a:pPr>
            <a:endParaRPr lang="en-US" sz="800" i="1" dirty="0">
              <a:cs typeface="Arial" charset="0"/>
            </a:endParaRPr>
          </a:p>
          <a:p>
            <a:pPr algn="ctr">
              <a:lnSpc>
                <a:spcPct val="80000"/>
              </a:lnSpc>
              <a:spcBef>
                <a:spcPts val="0"/>
              </a:spcBef>
              <a:defRPr/>
            </a:pPr>
            <a:r>
              <a:rPr lang="en-US" sz="3200" dirty="0">
                <a:cs typeface="Arial" charset="0"/>
              </a:rPr>
              <a:t>Before the Industrial Revolution, most Europeans worked &amp; lived on small farming villages using inefficient methods of farming  </a:t>
            </a:r>
          </a:p>
        </p:txBody>
      </p:sp>
      <p:pic>
        <p:nvPicPr>
          <p:cNvPr id="4" name="Picture 3" descr="3 field system &amp; ploy">
            <a:extLst>
              <a:ext uri="{FF2B5EF4-FFF2-40B4-BE49-F238E27FC236}">
                <a16:creationId xmlns:a16="http://schemas.microsoft.com/office/drawing/2014/main" xmlns="" id="{54357D5E-F9F9-49B8-BD6F-208BBD9116EF}"/>
              </a:ext>
            </a:extLst>
          </p:cNvPr>
          <p:cNvPicPr>
            <a:picLocks noChangeAspect="1" noChangeArrowheads="1"/>
          </p:cNvPicPr>
          <p:nvPr/>
        </p:nvPicPr>
        <p:blipFill>
          <a:blip r:embed="rId4">
            <a:lum bright="18000" contrast="18000"/>
            <a:extLst>
              <a:ext uri="{28A0092B-C50C-407E-A947-70E740481C1C}">
                <a14:useLocalDpi xmlns:a14="http://schemas.microsoft.com/office/drawing/2010/main" val="0"/>
              </a:ext>
            </a:extLst>
          </a:blip>
          <a:srcRect/>
          <a:stretch>
            <a:fillRect/>
          </a:stretch>
        </p:blipFill>
        <p:spPr bwMode="auto">
          <a:xfrm>
            <a:off x="4191000" y="1524000"/>
            <a:ext cx="48768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a:extLst>
              <a:ext uri="{FF2B5EF4-FFF2-40B4-BE49-F238E27FC236}">
                <a16:creationId xmlns:a16="http://schemas.microsoft.com/office/drawing/2014/main" xmlns="" id="{2C3F0924-19FC-4004-88CD-ED947B37B02F}"/>
              </a:ext>
            </a:extLst>
          </p:cNvPr>
          <p:cNvSpPr>
            <a:spLocks noChangeArrowheads="1"/>
          </p:cNvSpPr>
          <p:nvPr/>
        </p:nvSpPr>
        <p:spPr bwMode="auto">
          <a:xfrm>
            <a:off x="76200" y="1524000"/>
            <a:ext cx="3962400" cy="1371600"/>
          </a:xfrm>
          <a:prstGeom prst="wedgeRectCallout">
            <a:avLst>
              <a:gd name="adj1" fmla="val -4282"/>
              <a:gd name="adj2" fmla="val -22329"/>
            </a:avLst>
          </a:prstGeom>
          <a:solidFill>
            <a:srgbClr val="FFCC99"/>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800" i="1">
              <a:cs typeface="Arial" panose="020B0604020202020204" pitchFamily="34" charset="0"/>
            </a:endParaRPr>
          </a:p>
          <a:p>
            <a:pPr algn="ctr">
              <a:lnSpc>
                <a:spcPct val="80000"/>
              </a:lnSpc>
              <a:spcBef>
                <a:spcPct val="0"/>
              </a:spcBef>
              <a:buClrTx/>
              <a:buFontTx/>
              <a:buNone/>
            </a:pPr>
            <a:r>
              <a:rPr kumimoji="0" lang="en-US" altLang="en-US" sz="3200">
                <a:cs typeface="Arial" panose="020B0604020202020204" pitchFamily="34" charset="0"/>
              </a:rPr>
              <a:t>Farmers relied on the medieval &amp; inefficient three-field system</a:t>
            </a:r>
          </a:p>
        </p:txBody>
      </p:sp>
      <p:sp>
        <p:nvSpPr>
          <p:cNvPr id="6" name="Rectangular Callout 5">
            <a:extLst>
              <a:ext uri="{FF2B5EF4-FFF2-40B4-BE49-F238E27FC236}">
                <a16:creationId xmlns:a16="http://schemas.microsoft.com/office/drawing/2014/main" xmlns="" id="{1961285B-3C23-45F2-BC05-05FE6CA13020}"/>
              </a:ext>
            </a:extLst>
          </p:cNvPr>
          <p:cNvSpPr>
            <a:spLocks noChangeArrowheads="1"/>
          </p:cNvSpPr>
          <p:nvPr/>
        </p:nvSpPr>
        <p:spPr bwMode="auto">
          <a:xfrm>
            <a:off x="76200" y="2971800"/>
            <a:ext cx="3962400" cy="1371600"/>
          </a:xfrm>
          <a:prstGeom prst="wedgeRectCallout">
            <a:avLst>
              <a:gd name="adj1" fmla="val -4282"/>
              <a:gd name="adj2" fmla="val -22329"/>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800" i="1">
              <a:cs typeface="Arial" panose="020B0604020202020204" pitchFamily="34" charset="0"/>
            </a:endParaRPr>
          </a:p>
          <a:p>
            <a:pPr algn="ctr">
              <a:lnSpc>
                <a:spcPct val="80000"/>
              </a:lnSpc>
              <a:spcBef>
                <a:spcPct val="0"/>
              </a:spcBef>
              <a:buClrTx/>
              <a:buFontTx/>
              <a:buNone/>
            </a:pPr>
            <a:r>
              <a:rPr kumimoji="0" lang="en-US" altLang="en-US" sz="3200">
                <a:cs typeface="Arial" panose="020B0604020202020204" pitchFamily="34" charset="0"/>
              </a:rPr>
              <a:t>Few farmers experimented with new farm techniques</a:t>
            </a:r>
          </a:p>
        </p:txBody>
      </p:sp>
      <p:sp>
        <p:nvSpPr>
          <p:cNvPr id="7" name="Rectangular Callout 6">
            <a:extLst>
              <a:ext uri="{FF2B5EF4-FFF2-40B4-BE49-F238E27FC236}">
                <a16:creationId xmlns:a16="http://schemas.microsoft.com/office/drawing/2014/main" xmlns="" id="{AC4BC25E-82E8-46D0-8AF9-94FDE962D297}"/>
              </a:ext>
            </a:extLst>
          </p:cNvPr>
          <p:cNvSpPr>
            <a:spLocks noChangeArrowheads="1"/>
          </p:cNvSpPr>
          <p:nvPr/>
        </p:nvSpPr>
        <p:spPr bwMode="auto">
          <a:xfrm>
            <a:off x="76200" y="4495800"/>
            <a:ext cx="3962400" cy="2209800"/>
          </a:xfrm>
          <a:prstGeom prst="wedgeRectCallout">
            <a:avLst>
              <a:gd name="adj1" fmla="val -4282"/>
              <a:gd name="adj2" fmla="val -22329"/>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800" i="1">
              <a:cs typeface="Arial" panose="020B0604020202020204" pitchFamily="34" charset="0"/>
            </a:endParaRPr>
          </a:p>
          <a:p>
            <a:pPr algn="ctr">
              <a:lnSpc>
                <a:spcPct val="80000"/>
              </a:lnSpc>
              <a:spcBef>
                <a:spcPct val="0"/>
              </a:spcBef>
              <a:buClrTx/>
              <a:buFontTx/>
              <a:buNone/>
            </a:pPr>
            <a:r>
              <a:rPr kumimoji="0" lang="en-US" altLang="en-US" sz="3200">
                <a:cs typeface="Arial" panose="020B0604020202020204" pitchFamily="34" charset="0"/>
              </a:rPr>
              <a:t>As a result, the food that was produced kept the population </a:t>
            </a:r>
            <a:br>
              <a:rPr kumimoji="0" lang="en-US" altLang="en-US" sz="3200">
                <a:cs typeface="Arial" panose="020B0604020202020204" pitchFamily="34" charset="0"/>
              </a:rPr>
            </a:br>
            <a:r>
              <a:rPr kumimoji="0" lang="en-US" altLang="en-US" sz="3200">
                <a:cs typeface="Arial" panose="020B0604020202020204" pitchFamily="34" charset="0"/>
              </a:rPr>
              <a:t>of Europe from growing rapidly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ular Callout 1">
            <a:extLst>
              <a:ext uri="{FF2B5EF4-FFF2-40B4-BE49-F238E27FC236}">
                <a16:creationId xmlns:a16="http://schemas.microsoft.com/office/drawing/2014/main" xmlns="" id="{E1827CAB-EACC-423E-B1C1-C0F713C7C0E0}"/>
              </a:ext>
            </a:extLst>
          </p:cNvPr>
          <p:cNvSpPr>
            <a:spLocks noChangeArrowheads="1"/>
          </p:cNvSpPr>
          <p:nvPr/>
        </p:nvSpPr>
        <p:spPr bwMode="auto">
          <a:xfrm>
            <a:off x="762000" y="76200"/>
            <a:ext cx="7543800" cy="990600"/>
          </a:xfrm>
          <a:prstGeom prst="wedgeRectCallout">
            <a:avLst>
              <a:gd name="adj1" fmla="val -4282"/>
              <a:gd name="adj2" fmla="val -22329"/>
            </a:avLst>
          </a:prstGeom>
          <a:solidFill>
            <a:srgbClr val="CC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800" i="1">
              <a:cs typeface="Arial" panose="020B0604020202020204" pitchFamily="34" charset="0"/>
            </a:endParaRPr>
          </a:p>
          <a:p>
            <a:pPr algn="ctr">
              <a:lnSpc>
                <a:spcPct val="80000"/>
              </a:lnSpc>
              <a:spcBef>
                <a:spcPct val="0"/>
              </a:spcBef>
              <a:buClrTx/>
              <a:buFontTx/>
              <a:buNone/>
            </a:pPr>
            <a:r>
              <a:rPr kumimoji="0" lang="en-US" altLang="en-US" sz="3200">
                <a:cs typeface="Arial" panose="020B0604020202020204" pitchFamily="34" charset="0"/>
              </a:rPr>
              <a:t>In the mid-1700s new farm techniques led to an Agricultural Revolution in Europe </a:t>
            </a:r>
          </a:p>
        </p:txBody>
      </p:sp>
      <p:pic>
        <p:nvPicPr>
          <p:cNvPr id="10243" name="Picture 4" descr="http://us.123rf.com/400wm/400/400/chaoss/chaoss0907/chaoss090700009/5148618.jpg">
            <a:extLst>
              <a:ext uri="{FF2B5EF4-FFF2-40B4-BE49-F238E27FC236}">
                <a16:creationId xmlns:a16="http://schemas.microsoft.com/office/drawing/2014/main" xmlns="" id="{79FF836C-8600-4550-AE48-067FFCE75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219200"/>
            <a:ext cx="4162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ular Callout 5">
            <a:extLst>
              <a:ext uri="{FF2B5EF4-FFF2-40B4-BE49-F238E27FC236}">
                <a16:creationId xmlns:a16="http://schemas.microsoft.com/office/drawing/2014/main" xmlns="" id="{8B747C54-6C85-4EA1-8502-34AF85E89B33}"/>
              </a:ext>
            </a:extLst>
          </p:cNvPr>
          <p:cNvSpPr>
            <a:spLocks noChangeArrowheads="1"/>
          </p:cNvSpPr>
          <p:nvPr/>
        </p:nvSpPr>
        <p:spPr bwMode="auto">
          <a:xfrm>
            <a:off x="4419600" y="1143000"/>
            <a:ext cx="4572000" cy="1295400"/>
          </a:xfrm>
          <a:prstGeom prst="wedgeRectCallout">
            <a:avLst>
              <a:gd name="adj1" fmla="val -4282"/>
              <a:gd name="adj2" fmla="val -22329"/>
            </a:avLst>
          </a:prstGeom>
          <a:solidFill>
            <a:srgbClr val="FF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400" i="1">
              <a:cs typeface="Arial" panose="020B0604020202020204" pitchFamily="34" charset="0"/>
            </a:endParaRPr>
          </a:p>
          <a:p>
            <a:pPr algn="ctr">
              <a:lnSpc>
                <a:spcPct val="80000"/>
              </a:lnSpc>
              <a:spcBef>
                <a:spcPct val="0"/>
              </a:spcBef>
              <a:buClrTx/>
              <a:buFontTx/>
              <a:buNone/>
            </a:pPr>
            <a:r>
              <a:rPr kumimoji="0" lang="en-US" altLang="en-US" sz="3200">
                <a:cs typeface="Arial" panose="020B0604020202020204" pitchFamily="34" charset="0"/>
              </a:rPr>
              <a:t>Fences were used to protect large farms (called the enclosure movement) </a:t>
            </a:r>
          </a:p>
        </p:txBody>
      </p:sp>
      <p:sp>
        <p:nvSpPr>
          <p:cNvPr id="7" name="Rectangular Callout 6">
            <a:extLst>
              <a:ext uri="{FF2B5EF4-FFF2-40B4-BE49-F238E27FC236}">
                <a16:creationId xmlns:a16="http://schemas.microsoft.com/office/drawing/2014/main" xmlns="" id="{C7F302CB-FDFF-49B5-A60A-FC7BA6AE152C}"/>
              </a:ext>
            </a:extLst>
          </p:cNvPr>
          <p:cNvSpPr/>
          <p:nvPr/>
        </p:nvSpPr>
        <p:spPr bwMode="auto">
          <a:xfrm>
            <a:off x="4419600" y="2514600"/>
            <a:ext cx="4572000" cy="1676400"/>
          </a:xfrm>
          <a:prstGeom prst="wedgeRectCallout">
            <a:avLst>
              <a:gd name="adj1" fmla="val -4281"/>
              <a:gd name="adj2" fmla="val -22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lnSpc>
                <a:spcPct val="80000"/>
              </a:lnSpc>
              <a:spcBef>
                <a:spcPts val="0"/>
              </a:spcBef>
              <a:defRPr/>
            </a:pPr>
            <a:endParaRPr lang="en-US" sz="800" i="1" dirty="0">
              <a:cs typeface="Arial" charset="0"/>
            </a:endParaRPr>
          </a:p>
          <a:p>
            <a:pPr algn="ctr">
              <a:lnSpc>
                <a:spcPct val="80000"/>
              </a:lnSpc>
              <a:spcBef>
                <a:spcPts val="0"/>
              </a:spcBef>
              <a:defRPr/>
            </a:pPr>
            <a:r>
              <a:rPr lang="en-US" sz="3200" dirty="0">
                <a:cs typeface="Arial" charset="0"/>
              </a:rPr>
              <a:t>Scientific farming methods like crop rotation maximized farmland  </a:t>
            </a:r>
            <a:br>
              <a:rPr lang="en-US" sz="3200" dirty="0">
                <a:cs typeface="Arial" charset="0"/>
              </a:rPr>
            </a:br>
            <a:r>
              <a:rPr lang="en-US" sz="3200" dirty="0">
                <a:cs typeface="Arial" charset="0"/>
              </a:rPr>
              <a:t>&amp; increased production </a:t>
            </a:r>
          </a:p>
        </p:txBody>
      </p:sp>
      <p:pic>
        <p:nvPicPr>
          <p:cNvPr id="8" name="Picture 2054" descr="HA! 2">
            <a:extLst>
              <a:ext uri="{FF2B5EF4-FFF2-40B4-BE49-F238E27FC236}">
                <a16:creationId xmlns:a16="http://schemas.microsoft.com/office/drawing/2014/main" xmlns="" id="{58994CB9-F93B-48F4-8EE0-4F8003959A8D}"/>
              </a:ext>
            </a:extLst>
          </p:cNvPr>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0" y="1425575"/>
            <a:ext cx="42672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8">
            <a:extLst>
              <a:ext uri="{FF2B5EF4-FFF2-40B4-BE49-F238E27FC236}">
                <a16:creationId xmlns:a16="http://schemas.microsoft.com/office/drawing/2014/main" xmlns="" id="{22660FCB-3062-4062-B190-4AE43167C756}"/>
              </a:ext>
            </a:extLst>
          </p:cNvPr>
          <p:cNvSpPr>
            <a:spLocks noChangeArrowheads="1"/>
          </p:cNvSpPr>
          <p:nvPr/>
        </p:nvSpPr>
        <p:spPr bwMode="auto">
          <a:xfrm>
            <a:off x="4419600" y="5410200"/>
            <a:ext cx="4572000" cy="1371600"/>
          </a:xfrm>
          <a:prstGeom prst="wedgeRectCallout">
            <a:avLst>
              <a:gd name="adj1" fmla="val -4282"/>
              <a:gd name="adj2" fmla="val -22329"/>
            </a:avLst>
          </a:prstGeom>
          <a:solidFill>
            <a:srgbClr val="CCCCFF"/>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800" i="1">
              <a:cs typeface="Arial" panose="020B0604020202020204" pitchFamily="34" charset="0"/>
            </a:endParaRPr>
          </a:p>
          <a:p>
            <a:pPr algn="ctr">
              <a:lnSpc>
                <a:spcPct val="80000"/>
              </a:lnSpc>
              <a:spcBef>
                <a:spcPct val="0"/>
              </a:spcBef>
              <a:buClrTx/>
              <a:buFontTx/>
              <a:buNone/>
            </a:pPr>
            <a:r>
              <a:rPr kumimoji="0" lang="en-US" altLang="en-US" sz="3200">
                <a:cs typeface="Arial" panose="020B0604020202020204" pitchFamily="34" charset="0"/>
              </a:rPr>
              <a:t>New tools like the iron plow &amp; seed drill made farming more efficient </a:t>
            </a:r>
          </a:p>
        </p:txBody>
      </p:sp>
      <p:pic>
        <p:nvPicPr>
          <p:cNvPr id="10" name="Picture 6" descr="The Wonderful Story of Britain: When Farming Changed. A farmer showing off his labourers using the new drilling machine invented by Jethro Tull. Original artwork from Treasure no. 145 (24 October 1964).">
            <a:hlinkClick r:id="rId4"/>
            <a:extLst>
              <a:ext uri="{FF2B5EF4-FFF2-40B4-BE49-F238E27FC236}">
                <a16:creationId xmlns:a16="http://schemas.microsoft.com/office/drawing/2014/main" xmlns="" id="{567FD0D6-FA19-41D7-9815-C865850FD1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0813"/>
            <a:ext cx="4191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ular Callout 11">
            <a:extLst>
              <a:ext uri="{FF2B5EF4-FFF2-40B4-BE49-F238E27FC236}">
                <a16:creationId xmlns:a16="http://schemas.microsoft.com/office/drawing/2014/main" xmlns="" id="{D8B785E0-7B31-4DD8-AEDD-596CEE9FD8B4}"/>
              </a:ext>
            </a:extLst>
          </p:cNvPr>
          <p:cNvSpPr>
            <a:spLocks noChangeArrowheads="1"/>
          </p:cNvSpPr>
          <p:nvPr/>
        </p:nvSpPr>
        <p:spPr bwMode="auto">
          <a:xfrm>
            <a:off x="4419600" y="4267200"/>
            <a:ext cx="4572000" cy="990600"/>
          </a:xfrm>
          <a:prstGeom prst="wedgeRectCallout">
            <a:avLst>
              <a:gd name="adj1" fmla="val -4282"/>
              <a:gd name="adj2" fmla="val -22329"/>
            </a:avLst>
          </a:prstGeom>
          <a:solidFill>
            <a:srgbClr val="FFFFCC"/>
          </a:solidFill>
          <a:ln w="9525" algn="ctr">
            <a:solidFill>
              <a:schemeClr val="tx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a:lnSpc>
                <a:spcPct val="80000"/>
              </a:lnSpc>
              <a:spcBef>
                <a:spcPct val="0"/>
              </a:spcBef>
              <a:buClrTx/>
              <a:buFontTx/>
              <a:buNone/>
            </a:pPr>
            <a:endParaRPr kumimoji="0" lang="en-US" altLang="en-US" sz="800" i="1">
              <a:cs typeface="Arial" panose="020B0604020202020204" pitchFamily="34" charset="0"/>
            </a:endParaRPr>
          </a:p>
          <a:p>
            <a:pPr algn="ctr">
              <a:lnSpc>
                <a:spcPct val="80000"/>
              </a:lnSpc>
              <a:spcBef>
                <a:spcPct val="0"/>
              </a:spcBef>
              <a:buClrTx/>
              <a:buFontTx/>
              <a:buNone/>
            </a:pPr>
            <a:r>
              <a:rPr kumimoji="0" lang="en-US" altLang="en-US" sz="3200">
                <a:cs typeface="Arial" panose="020B0604020202020204" pitchFamily="34" charset="0"/>
              </a:rPr>
              <a:t>New crops like corn &amp; potatoes were introduced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056">
            <a:extLst>
              <a:ext uri="{FF2B5EF4-FFF2-40B4-BE49-F238E27FC236}">
                <a16:creationId xmlns:a16="http://schemas.microsoft.com/office/drawing/2014/main" xmlns="" id="{D4743679-6EE3-42C8-9D12-294EB103E4FE}"/>
              </a:ext>
            </a:extLst>
          </p:cNvPr>
          <p:cNvSpPr txBox="1">
            <a:spLocks noChangeArrowheads="1"/>
          </p:cNvSpPr>
          <p:nvPr/>
        </p:nvSpPr>
        <p:spPr bwMode="auto">
          <a:xfrm>
            <a:off x="381000" y="152400"/>
            <a:ext cx="8458200" cy="879475"/>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As a result of this agricultural revolution, more food was made &amp; Europe’s population increased…</a:t>
            </a:r>
          </a:p>
        </p:txBody>
      </p:sp>
      <p:pic>
        <p:nvPicPr>
          <p:cNvPr id="11267" name="Picture 2" descr="http://websupport1.citytech.cuny.edu/Faculty/pcatapano/lectures_wc2/19.1_Increase_in_pop_Europe_19thc.jpg">
            <a:extLst>
              <a:ext uri="{FF2B5EF4-FFF2-40B4-BE49-F238E27FC236}">
                <a16:creationId xmlns:a16="http://schemas.microsoft.com/office/drawing/2014/main" xmlns="" id="{F6344A89-F4B5-4CC0-9761-97B9D9591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133475"/>
            <a:ext cx="441007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056">
            <a:extLst>
              <a:ext uri="{FF2B5EF4-FFF2-40B4-BE49-F238E27FC236}">
                <a16:creationId xmlns:a16="http://schemas.microsoft.com/office/drawing/2014/main" xmlns="" id="{A9A2722B-72BE-48DF-8989-C7241EE11A4A}"/>
              </a:ext>
            </a:extLst>
          </p:cNvPr>
          <p:cNvSpPr txBox="1">
            <a:spLocks noChangeArrowheads="1"/>
          </p:cNvSpPr>
          <p:nvPr/>
        </p:nvSpPr>
        <p:spPr bwMode="auto">
          <a:xfrm>
            <a:off x="4572000" y="1219200"/>
            <a:ext cx="4343400" cy="1668463"/>
          </a:xfrm>
          <a:prstGeom prst="rect">
            <a:avLst/>
          </a:prstGeom>
          <a:solidFill>
            <a:srgbClr val="CC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…This large population </a:t>
            </a:r>
            <a:br>
              <a:rPr kumimoji="0" lang="en-US" altLang="en-US" sz="3200">
                <a:cs typeface="Arial" panose="020B0604020202020204" pitchFamily="34" charset="0"/>
              </a:rPr>
            </a:br>
            <a:r>
              <a:rPr kumimoji="0" lang="en-US" altLang="en-US" sz="3200">
                <a:cs typeface="Arial" panose="020B0604020202020204" pitchFamily="34" charset="0"/>
              </a:rPr>
              <a:t>of workers who would soon find work in industrial factories </a:t>
            </a:r>
          </a:p>
        </p:txBody>
      </p:sp>
      <p:pic>
        <p:nvPicPr>
          <p:cNvPr id="5" name="Picture 2">
            <a:extLst>
              <a:ext uri="{FF2B5EF4-FFF2-40B4-BE49-F238E27FC236}">
                <a16:creationId xmlns:a16="http://schemas.microsoft.com/office/drawing/2014/main" xmlns="" id="{10CDFA06-0BC2-42A2-8BCD-0334CB477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44958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xmlns="" id="{B0955329-51F9-49BE-BA3F-E07DA6BD0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57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xmlns="" id="{8764CC0A-7450-4E45-BF4C-52CDEEB354C6}"/>
              </a:ext>
            </a:extLst>
          </p:cNvPr>
          <p:cNvSpPr>
            <a:spLocks noChangeArrowheads="1"/>
          </p:cNvSpPr>
          <p:nvPr/>
        </p:nvSpPr>
        <p:spPr bwMode="auto">
          <a:xfrm>
            <a:off x="3200400" y="0"/>
            <a:ext cx="2362200" cy="914400"/>
          </a:xfrm>
          <a:prstGeom prst="rect">
            <a:avLst/>
          </a:prstGeom>
          <a:solidFill>
            <a:schemeClr val="bg1"/>
          </a:solidFill>
          <a:ln w="9525" algn="ctr">
            <a:solidFill>
              <a:schemeClr val="bg1"/>
            </a:solidFill>
            <a:round/>
            <a:headEnd/>
            <a:tailEnd/>
          </a:ln>
        </p:spPr>
        <p:txBody>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spcBef>
                <a:spcPct val="0"/>
              </a:spcBef>
              <a:buClrTx/>
              <a:buFontTx/>
              <a:buNone/>
            </a:pPr>
            <a:endParaRPr kumimoji="0" lang="en-US" altLang="en-US" sz="1800">
              <a:cs typeface="Arial" panose="020B0604020202020204" pitchFamily="34" charset="0"/>
            </a:endParaRPr>
          </a:p>
        </p:txBody>
      </p:sp>
      <p:sp>
        <p:nvSpPr>
          <p:cNvPr id="12292" name="Text Box 2056">
            <a:extLst>
              <a:ext uri="{FF2B5EF4-FFF2-40B4-BE49-F238E27FC236}">
                <a16:creationId xmlns:a16="http://schemas.microsoft.com/office/drawing/2014/main" xmlns="" id="{C9A8739B-CBCA-49FC-A213-903788B7BA23}"/>
              </a:ext>
            </a:extLst>
          </p:cNvPr>
          <p:cNvSpPr txBox="1">
            <a:spLocks noChangeArrowheads="1"/>
          </p:cNvSpPr>
          <p:nvPr/>
        </p:nvSpPr>
        <p:spPr bwMode="auto">
          <a:xfrm>
            <a:off x="3124200" y="76200"/>
            <a:ext cx="5943600" cy="879475"/>
          </a:xfrm>
          <a:prstGeom prst="rect">
            <a:avLst/>
          </a:prstGeom>
          <a:solidFill>
            <a:srgbClr val="CCFFCC"/>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The Industrial Revolution began in England for a variety of reasons</a:t>
            </a:r>
          </a:p>
        </p:txBody>
      </p:sp>
      <p:sp>
        <p:nvSpPr>
          <p:cNvPr id="6" name="Text Box 2056">
            <a:extLst>
              <a:ext uri="{FF2B5EF4-FFF2-40B4-BE49-F238E27FC236}">
                <a16:creationId xmlns:a16="http://schemas.microsoft.com/office/drawing/2014/main" xmlns="" id="{712617B4-9314-420B-A37D-F72027E1B103}"/>
              </a:ext>
            </a:extLst>
          </p:cNvPr>
          <p:cNvSpPr txBox="1">
            <a:spLocks noChangeArrowheads="1"/>
          </p:cNvSpPr>
          <p:nvPr/>
        </p:nvSpPr>
        <p:spPr bwMode="auto">
          <a:xfrm>
            <a:off x="5257800" y="1101725"/>
            <a:ext cx="3733800" cy="1677988"/>
          </a:xfrm>
          <a:prstGeom prst="rect">
            <a:avLst/>
          </a:prstGeom>
          <a:solidFill>
            <a:srgbClr val="CC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England had large deposits of natural resources, especially iron &amp; coal </a:t>
            </a:r>
          </a:p>
        </p:txBody>
      </p:sp>
      <p:sp>
        <p:nvSpPr>
          <p:cNvPr id="7" name="Text Box 2056">
            <a:extLst>
              <a:ext uri="{FF2B5EF4-FFF2-40B4-BE49-F238E27FC236}">
                <a16:creationId xmlns:a16="http://schemas.microsoft.com/office/drawing/2014/main" xmlns="" id="{9FE00DB7-7385-4202-864D-17F447C024AB}"/>
              </a:ext>
            </a:extLst>
          </p:cNvPr>
          <p:cNvSpPr txBox="1">
            <a:spLocks noChangeArrowheads="1"/>
          </p:cNvSpPr>
          <p:nvPr/>
        </p:nvSpPr>
        <p:spPr bwMode="auto">
          <a:xfrm>
            <a:off x="4419600" y="2895600"/>
            <a:ext cx="4648200" cy="1668463"/>
          </a:xfrm>
          <a:prstGeom prst="rect">
            <a:avLst/>
          </a:prstGeom>
          <a:solidFill>
            <a:srgbClr val="FFCC99"/>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England had banks, a gov’t that encouraged trade &amp; invention, &amp; money to invest in industry </a:t>
            </a:r>
          </a:p>
        </p:txBody>
      </p:sp>
      <p:sp>
        <p:nvSpPr>
          <p:cNvPr id="8" name="Text Box 2056">
            <a:extLst>
              <a:ext uri="{FF2B5EF4-FFF2-40B4-BE49-F238E27FC236}">
                <a16:creationId xmlns:a16="http://schemas.microsoft.com/office/drawing/2014/main" xmlns="" id="{3952540B-312F-40E9-8413-9C21975E9343}"/>
              </a:ext>
            </a:extLst>
          </p:cNvPr>
          <p:cNvSpPr txBox="1">
            <a:spLocks noChangeArrowheads="1"/>
          </p:cNvSpPr>
          <p:nvPr/>
        </p:nvSpPr>
        <p:spPr bwMode="auto">
          <a:xfrm>
            <a:off x="5867400" y="4724400"/>
            <a:ext cx="3200400" cy="2071688"/>
          </a:xfrm>
          <a:prstGeom prst="rect">
            <a:avLst/>
          </a:prstGeom>
          <a:solidFill>
            <a:srgbClr val="FF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England’s colonies provided cheap  raw materials &amp; markets to sell industrial goods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C90EA73D-CBC0-4DCE-823E-2C96A2A42AEF}"/>
              </a:ext>
            </a:extLst>
          </p:cNvPr>
          <p:cNvSpPr>
            <a:spLocks noGrp="1" noChangeArrowheads="1"/>
          </p:cNvSpPr>
          <p:nvPr>
            <p:ph type="title"/>
          </p:nvPr>
        </p:nvSpPr>
        <p:spPr/>
        <p:txBody>
          <a:bodyPr/>
          <a:lstStyle/>
          <a:p>
            <a:pPr eaLnBrk="1" hangingPunct="1"/>
            <a:endParaRPr lang="en-US" altLang="en-US"/>
          </a:p>
        </p:txBody>
      </p:sp>
      <p:sp>
        <p:nvSpPr>
          <p:cNvPr id="14339" name="Content Placeholder 2">
            <a:extLst>
              <a:ext uri="{FF2B5EF4-FFF2-40B4-BE49-F238E27FC236}">
                <a16:creationId xmlns:a16="http://schemas.microsoft.com/office/drawing/2014/main" xmlns="" id="{F279B99F-5E63-4690-B19F-1AD886844779}"/>
              </a:ext>
            </a:extLst>
          </p:cNvPr>
          <p:cNvSpPr>
            <a:spLocks noGrp="1" noChangeArrowheads="1"/>
          </p:cNvSpPr>
          <p:nvPr>
            <p:ph idx="1"/>
          </p:nvPr>
        </p:nvSpPr>
        <p:spPr/>
        <p:txBody>
          <a:bodyPr/>
          <a:lstStyle/>
          <a:p>
            <a:pPr eaLnBrk="1" hangingPunct="1"/>
            <a:endParaRPr lang="en-US" altLang="en-US"/>
          </a:p>
        </p:txBody>
      </p:sp>
      <p:pic>
        <p:nvPicPr>
          <p:cNvPr id="14340" name="Picture 3">
            <a:extLst>
              <a:ext uri="{FF2B5EF4-FFF2-40B4-BE49-F238E27FC236}">
                <a16:creationId xmlns:a16="http://schemas.microsoft.com/office/drawing/2014/main" xmlns="" id="{D93F6015-5517-42BD-AE80-CE0D8015D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9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2056">
            <a:extLst>
              <a:ext uri="{FF2B5EF4-FFF2-40B4-BE49-F238E27FC236}">
                <a16:creationId xmlns:a16="http://schemas.microsoft.com/office/drawing/2014/main" xmlns="" id="{CB9A629C-D183-4993-93BB-1BC486CD6371}"/>
              </a:ext>
            </a:extLst>
          </p:cNvPr>
          <p:cNvSpPr txBox="1">
            <a:spLocks noChangeArrowheads="1"/>
          </p:cNvSpPr>
          <p:nvPr/>
        </p:nvSpPr>
        <p:spPr bwMode="auto">
          <a:xfrm>
            <a:off x="3962400" y="381000"/>
            <a:ext cx="5029200" cy="1274763"/>
          </a:xfrm>
          <a:prstGeom prst="rect">
            <a:avLst/>
          </a:prstGeom>
          <a:solidFill>
            <a:srgbClr val="FFCC99"/>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a:cs typeface="Arial" panose="020B0604020202020204" pitchFamily="34" charset="0"/>
              </a:rPr>
              <a:t>From 1750 to 1850, England was the most industrialized nation in the world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HA! 2">
            <a:extLst>
              <a:ext uri="{FF2B5EF4-FFF2-40B4-BE49-F238E27FC236}">
                <a16:creationId xmlns:a16="http://schemas.microsoft.com/office/drawing/2014/main" xmlns="" id="{5EAE8F9D-D3C8-475F-AD74-51C3EE351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2056">
            <a:extLst>
              <a:ext uri="{FF2B5EF4-FFF2-40B4-BE49-F238E27FC236}">
                <a16:creationId xmlns:a16="http://schemas.microsoft.com/office/drawing/2014/main" xmlns="" id="{134777C6-8657-40BB-9817-E45D93DEB40F}"/>
              </a:ext>
            </a:extLst>
          </p:cNvPr>
          <p:cNvSpPr txBox="1">
            <a:spLocks noChangeArrowheads="1"/>
          </p:cNvSpPr>
          <p:nvPr/>
        </p:nvSpPr>
        <p:spPr bwMode="auto">
          <a:xfrm>
            <a:off x="762000" y="100013"/>
            <a:ext cx="7696200" cy="487362"/>
          </a:xfrm>
          <a:prstGeom prst="rect">
            <a:avLst/>
          </a:prstGeom>
          <a:solidFill>
            <a:srgbClr val="FFCCFF"/>
          </a:solidFill>
          <a:ln w="38100">
            <a:solidFill>
              <a:schemeClr val="tx1"/>
            </a:solidFill>
            <a:miter lim="800000"/>
            <a:headEnd/>
            <a:tailEnd/>
          </a:ln>
        </p:spPr>
        <p:txBody>
          <a:bodyPr>
            <a:spAutoFit/>
          </a:bodyPr>
          <a:lstStyle>
            <a:lvl1pPr>
              <a:spcBef>
                <a:spcPct val="20000"/>
              </a:spcBef>
              <a:buClr>
                <a:schemeClr val="accent1"/>
              </a:buClr>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1pPr>
            <a:lvl2pPr marL="742950" indent="-285750">
              <a:spcBef>
                <a:spcPct val="20000"/>
              </a:spcBef>
              <a:buFont typeface="Arial" panose="020B0604020202020204" pitchFamily="34" charset="0"/>
              <a:buChar char="–"/>
              <a:defRPr kumimoji="1" sz="40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kumimoji="1" sz="4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kumimoji="1" sz="4000">
                <a:solidFill>
                  <a:schemeClr val="tx1"/>
                </a:solidFill>
                <a:latin typeface="Calibri" panose="020F0502020204030204" pitchFamily="34" charset="0"/>
                <a:cs typeface="Calibri" panose="020F0502020204030204" pitchFamily="34" charset="0"/>
              </a:defRPr>
            </a:lvl9pPr>
          </a:lstStyle>
          <a:p>
            <a:pPr algn="ctr" eaLnBrk="1" hangingPunct="1">
              <a:lnSpc>
                <a:spcPct val="80000"/>
              </a:lnSpc>
              <a:spcBef>
                <a:spcPct val="0"/>
              </a:spcBef>
              <a:buSzPct val="70000"/>
              <a:buFont typeface="Monotype Sorts"/>
              <a:buNone/>
            </a:pPr>
            <a:r>
              <a:rPr kumimoji="0" lang="en-US" altLang="en-US" sz="3200" i="1">
                <a:cs typeface="Arial" panose="020B0604020202020204" pitchFamily="34" charset="0"/>
              </a:rPr>
              <a:t>What was the first industry to industrialize?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400</TotalTime>
  <Words>1487</Words>
  <Application>Microsoft Office PowerPoint</Application>
  <PresentationFormat>On-screen Show (4:3)</PresentationFormat>
  <Paragraphs>102</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Monotype Sorts</vt:lpstr>
      <vt:lpstr>Times New Roman</vt:lpstr>
      <vt:lpstr>Baggett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Paul Goodman</cp:lastModifiedBy>
  <cp:revision>74</cp:revision>
  <dcterms:created xsi:type="dcterms:W3CDTF">2011-02-14T20:53:13Z</dcterms:created>
  <dcterms:modified xsi:type="dcterms:W3CDTF">2019-04-16T16:22:04Z</dcterms:modified>
</cp:coreProperties>
</file>