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8" r:id="rId2"/>
    <p:sldId id="256" r:id="rId3"/>
    <p:sldId id="257" r:id="rId4"/>
    <p:sldId id="258" r:id="rId5"/>
    <p:sldId id="259" r:id="rId6"/>
    <p:sldId id="289" r:id="rId7"/>
    <p:sldId id="260" r:id="rId8"/>
    <p:sldId id="29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291" r:id="rId22"/>
    <p:sldId id="275" r:id="rId23"/>
    <p:sldId id="278" r:id="rId24"/>
    <p:sldId id="279" r:id="rId25"/>
    <p:sldId id="281" r:id="rId26"/>
    <p:sldId id="282" r:id="rId27"/>
    <p:sldId id="280" r:id="rId28"/>
    <p:sldId id="274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E2DA4-8929-466E-9DF0-49DEFE56E25C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0B593-5EFF-45F6-AB61-25665073E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05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49FB-17DF-41E7-BB4E-DD960AB8FC16}" type="datetime1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6410-BA8A-475E-AFF1-B8439605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4668E-CAE9-429A-9030-C0901DFD6D63}" type="datetime1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6410-BA8A-475E-AFF1-B8439605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18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A5B2-E965-4181-9607-B4F8EAC996B5}" type="datetime1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6410-BA8A-475E-AFF1-B8439605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8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9AEC-B942-4C6A-B0DA-DF894FCD2839}" type="datetime1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6410-BA8A-475E-AFF1-B8439605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1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CF1B-93ED-460D-8733-78331DB7E433}" type="datetime1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6410-BA8A-475E-AFF1-B8439605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9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D0F5-A706-49BE-A410-3A5B073963E3}" type="datetime1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6410-BA8A-475E-AFF1-B8439605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52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2158-F5D2-4000-BDB5-FCB154EEF80F}" type="datetime1">
              <a:rPr lang="en-US" smtClean="0"/>
              <a:t>3/20/2019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6410-BA8A-475E-AFF1-B8439605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7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AE3C-D275-4D4F-AABA-4FE6365B0704}" type="datetime1">
              <a:rPr lang="en-US" smtClean="0"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6410-BA8A-475E-AFF1-B8439605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32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D723-82E9-45D2-BF2D-BC0E37214D5D}" type="datetime1">
              <a:rPr lang="en-US" smtClean="0"/>
              <a:t>3/20/2019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6410-BA8A-475E-AFF1-B8439605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0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5425-00C3-4BC6-9E1F-0ACADC69D69D}" type="datetime1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6410-BA8A-475E-AFF1-B8439605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8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DC4D-6D09-4CBA-9BE1-55C2FD5BE87D}" type="datetime1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6410-BA8A-475E-AFF1-B8439605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3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399B0-326B-4FCE-B2F2-9672AB3CCB13}" type="datetime1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86410-BA8A-475E-AFF1-B8439605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5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YM6LqDJLiM?list=PLLjf1zV-lJhFHcLrmaapE7t2UEPHTsp-q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6410-BA8A-475E-AFF1-B8439605BDC0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495300"/>
            <a:ext cx="535305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8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991600" cy="3276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Rift Valleys and Lakes</a:t>
            </a:r>
          </a:p>
          <a:p>
            <a:r>
              <a:rPr lang="en-US" dirty="0" smtClean="0"/>
              <a:t>East Africa: continental shift created huge cracks in East Africa.</a:t>
            </a:r>
          </a:p>
          <a:p>
            <a:pPr lvl="1"/>
            <a:r>
              <a:rPr lang="en-US" dirty="0" smtClean="0"/>
              <a:t>Land sank, formed long, thin </a:t>
            </a:r>
            <a:r>
              <a:rPr lang="en-US" u="sng" dirty="0" smtClean="0"/>
              <a:t>rift valleys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stretch 4,000 miles from Jordan to Mozambique</a:t>
            </a:r>
          </a:p>
          <a:p>
            <a:pPr lvl="1"/>
            <a:r>
              <a:rPr lang="en-US" dirty="0" smtClean="0"/>
              <a:t>Eastern part is still slowly pulling away from Africa.</a:t>
            </a:r>
          </a:p>
          <a:p>
            <a:r>
              <a:rPr lang="en-US" dirty="0" smtClean="0"/>
              <a:t>Long, deep lakes form at bottoms of rift valleys</a:t>
            </a:r>
          </a:p>
          <a:p>
            <a:pPr lvl="1"/>
            <a:r>
              <a:rPr lang="en-US" dirty="0" smtClean="0"/>
              <a:t>Lake Tanganyika is the longest freshwater lake in world.</a:t>
            </a:r>
          </a:p>
          <a:p>
            <a:pPr lvl="1"/>
            <a:r>
              <a:rPr lang="en-US" dirty="0" smtClean="0"/>
              <a:t>Lake Victoria is Africa’s largest lake; it sits in a basin between rift valleys.</a:t>
            </a:r>
          </a:p>
          <a:p>
            <a:endParaRPr lang="en-US" dirty="0"/>
          </a:p>
        </p:txBody>
      </p:sp>
      <p:pic>
        <p:nvPicPr>
          <p:cNvPr id="26626" name="Picture 2" descr="http://www.escapetoafrica.net/africaweb/editor/uploads/files/lake-victoria%20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327440"/>
            <a:ext cx="5063284" cy="33781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0" y="3733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Lake Victoria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6642556"/>
            <a:ext cx="3429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http://www.escapetoafrica.net/parks/Lake-Victoria.aspx</a:t>
            </a:r>
            <a:endParaRPr lang="en-US" sz="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6410-BA8A-475E-AFF1-B8439605BDC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5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4724400" cy="6477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Mountains</a:t>
            </a:r>
          </a:p>
          <a:p>
            <a:r>
              <a:rPr lang="en-US" dirty="0" smtClean="0"/>
              <a:t>Africa mainly has volcanic mountains: Mount Kenya, Mount Kilimanjaro.</a:t>
            </a:r>
          </a:p>
          <a:p>
            <a:pPr lvl="1"/>
            <a:r>
              <a:rPr lang="en-US" dirty="0" smtClean="0"/>
              <a:t> </a:t>
            </a:r>
            <a:r>
              <a:rPr lang="en-US" u="sng" dirty="0" smtClean="0"/>
              <a:t>Mount Kilimanjaro </a:t>
            </a:r>
            <a:r>
              <a:rPr lang="en-US" dirty="0" smtClean="0"/>
              <a:t>is Africa’s highest mountain</a:t>
            </a:r>
          </a:p>
          <a:p>
            <a:pPr lvl="1"/>
            <a:r>
              <a:rPr lang="en-US" dirty="0" smtClean="0"/>
              <a:t>Volcanoes created Ethiopian Highlands</a:t>
            </a:r>
          </a:p>
          <a:p>
            <a:pPr lvl="1"/>
            <a:r>
              <a:rPr lang="en-US" dirty="0" smtClean="0"/>
              <a:t>Also Tibesti Mountains (Sahara), Mount Cameroon (West Africa)</a:t>
            </a:r>
          </a:p>
          <a:p>
            <a:r>
              <a:rPr lang="en-US" dirty="0" smtClean="0"/>
              <a:t>Volcanic rock covers Great Escarpment in Southern Africa</a:t>
            </a:r>
          </a:p>
          <a:p>
            <a:pPr lvl="1"/>
            <a:r>
              <a:rPr lang="en-US" u="sng" dirty="0" smtClean="0"/>
              <a:t>Escarpment</a:t>
            </a:r>
            <a:r>
              <a:rPr lang="en-US" dirty="0" smtClean="0"/>
              <a:t>—steep slope with flat plateau on top</a:t>
            </a:r>
          </a:p>
          <a:p>
            <a:endParaRPr lang="en-US" dirty="0"/>
          </a:p>
        </p:txBody>
      </p:sp>
      <p:pic>
        <p:nvPicPr>
          <p:cNvPr id="25602" name="Picture 2" descr="http://inouganda.com/storage/plains_below_kilimanjaro_1280x1024.jpg?__SQUARESPACE_CACHEVERSION=1297370808316"/>
          <p:cNvPicPr>
            <a:picLocks noChangeAspect="1" noChangeArrowheads="1"/>
          </p:cNvPicPr>
          <p:nvPr/>
        </p:nvPicPr>
        <p:blipFill>
          <a:blip r:embed="rId2" cstate="print"/>
          <a:srcRect l="15994" r="7754"/>
          <a:stretch>
            <a:fillRect/>
          </a:stretch>
        </p:blipFill>
        <p:spPr bwMode="auto">
          <a:xfrm>
            <a:off x="4632036" y="1295400"/>
            <a:ext cx="4359563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5400000">
            <a:off x="6902678" y="3854678"/>
            <a:ext cx="426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http://inouganda.com/mt-kilimanjaro/</a:t>
            </a:r>
            <a:endParaRPr lang="en-US" sz="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6410-BA8A-475E-AFF1-B8439605BDC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5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Africa’s Wealth of 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791200" cy="5029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 Wealth of Minerals</a:t>
            </a:r>
          </a:p>
          <a:p>
            <a:r>
              <a:rPr lang="en-US" dirty="0" smtClean="0"/>
              <a:t>Africa’s minerals make it one of world’s richest continents</a:t>
            </a:r>
          </a:p>
          <a:p>
            <a:pPr lvl="1"/>
            <a:r>
              <a:rPr lang="en-US" dirty="0" smtClean="0"/>
              <a:t>Copper, phosphates, diamonds; 42% of world’s cobalt.</a:t>
            </a:r>
          </a:p>
          <a:p>
            <a:r>
              <a:rPr lang="en-US" dirty="0" smtClean="0"/>
              <a:t>South Africa is largest producer of chromium, for stainless steel</a:t>
            </a:r>
          </a:p>
          <a:p>
            <a:pPr lvl="1"/>
            <a:r>
              <a:rPr lang="en-US" dirty="0" smtClean="0"/>
              <a:t>produces 80% of world’s platinum, 30% of gold.</a:t>
            </a:r>
          </a:p>
          <a:p>
            <a:r>
              <a:rPr lang="en-US" dirty="0" smtClean="0"/>
              <a:t>Mineral wealth has not created general African prosperity</a:t>
            </a:r>
          </a:p>
          <a:p>
            <a:pPr lvl="1"/>
            <a:r>
              <a:rPr lang="en-US" dirty="0" smtClean="0"/>
              <a:t>Colonial rulers sent natural resources to Europe.</a:t>
            </a:r>
          </a:p>
          <a:p>
            <a:pPr lvl="1"/>
            <a:r>
              <a:rPr lang="en-US" dirty="0" smtClean="0"/>
              <a:t>Nations are slow to develop infrastructure, industries.</a:t>
            </a:r>
          </a:p>
          <a:p>
            <a:endParaRPr lang="en-US" dirty="0"/>
          </a:p>
        </p:txBody>
      </p:sp>
      <p:pic>
        <p:nvPicPr>
          <p:cNvPr id="24578" name="Picture 2" descr="C:\Users\Tiff\AppData\Local\Microsoft\Windows\Temporary Internet Files\Content.IE5\2FN2RKWD\MP900401387[1].jpg"/>
          <p:cNvPicPr>
            <a:picLocks noChangeAspect="1" noChangeArrowheads="1"/>
          </p:cNvPicPr>
          <p:nvPr/>
        </p:nvPicPr>
        <p:blipFill>
          <a:blip r:embed="rId2" cstate="print"/>
          <a:srcRect l="15820" t="20703" r="18262" b="18262"/>
          <a:stretch>
            <a:fillRect/>
          </a:stretch>
        </p:blipFill>
        <p:spPr bwMode="auto">
          <a:xfrm>
            <a:off x="6324600" y="1447800"/>
            <a:ext cx="246888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79" name="Picture 3" descr="C:\Users\Tiff\AppData\Local\Microsoft\Windows\Temporary Internet Files\Content.IE5\9Y17WO6O\MP90044251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114800"/>
            <a:ext cx="30861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6410-BA8A-475E-AFF1-B8439605BDC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4.bp.blogspot.com/-JEVbn8Tzqm0/TWPiXeKyq6I/AAAAAAAAATM/3K06W3CHDRE/s1600/africamapoilproduceren20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57200"/>
            <a:ext cx="4429125" cy="619125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4572000" cy="6400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Oil Resources</a:t>
            </a:r>
          </a:p>
          <a:p>
            <a:r>
              <a:rPr lang="en-US" dirty="0" smtClean="0"/>
              <a:t>Libya, Nigeria, Algeria among world’s leading petroleum producers</a:t>
            </a:r>
          </a:p>
          <a:p>
            <a:pPr lvl="1"/>
            <a:r>
              <a:rPr lang="en-US" dirty="0" smtClean="0"/>
              <a:t>Angola, Gabon have untapped oil reserves</a:t>
            </a:r>
          </a:p>
          <a:p>
            <a:r>
              <a:rPr lang="en-US" dirty="0" smtClean="0"/>
              <a:t>Angola is example of resources not benefiting Africans</a:t>
            </a:r>
          </a:p>
          <a:p>
            <a:pPr lvl="1"/>
            <a:r>
              <a:rPr lang="en-US" dirty="0" smtClean="0"/>
              <a:t>Oil deposits will make it Africa’s most oil-rich country</a:t>
            </a:r>
          </a:p>
          <a:p>
            <a:pPr lvl="1"/>
            <a:r>
              <a:rPr lang="en-US" dirty="0" smtClean="0"/>
              <a:t>American companies will pay Angola to drill oil</a:t>
            </a:r>
          </a:p>
          <a:p>
            <a:pPr lvl="1"/>
            <a:r>
              <a:rPr lang="en-US" dirty="0" smtClean="0"/>
              <a:t>Money will be spent on ongoing ethnic civil war</a:t>
            </a:r>
          </a:p>
          <a:p>
            <a:pPr lvl="1"/>
            <a:r>
              <a:rPr lang="en-US" dirty="0" smtClean="0"/>
              <a:t>Little will be invested in schools, hospitals, and other infrastructure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6750278" y="4464278"/>
            <a:ext cx="457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http://marketjigsawpuzzle.blogspot.com/2011/02/libya-corporate-threat-assessment.html</a:t>
            </a:r>
            <a:endParaRPr lang="en-US" sz="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6410-BA8A-475E-AFF1-B8439605BDC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0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Diversity of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5181600" cy="5181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Major Commodities</a:t>
            </a:r>
          </a:p>
          <a:p>
            <a:r>
              <a:rPr lang="en-US" dirty="0" smtClean="0"/>
              <a:t>Coffee is Africa’s second most profitable commodity</a:t>
            </a:r>
          </a:p>
          <a:p>
            <a:pPr lvl="1"/>
            <a:r>
              <a:rPr lang="en-US" dirty="0" smtClean="0"/>
              <a:t>Few Africans drink coffee, but 20% of world’s supply is grown there.</a:t>
            </a:r>
          </a:p>
          <a:p>
            <a:r>
              <a:rPr lang="en-US" dirty="0" smtClean="0"/>
              <a:t>Nigeria leads in lumber exports, but logging is depleting forests.</a:t>
            </a:r>
          </a:p>
          <a:p>
            <a:pPr lvl="1"/>
            <a:r>
              <a:rPr lang="en-US" dirty="0" smtClean="0"/>
              <a:t>Each year an area twice the size of New Jersey is cleared.</a:t>
            </a:r>
          </a:p>
          <a:p>
            <a:r>
              <a:rPr lang="en-US" dirty="0" smtClean="0"/>
              <a:t>Other commodities include </a:t>
            </a:r>
            <a:r>
              <a:rPr lang="en-US" u="sng" dirty="0" smtClean="0"/>
              <a:t>sugar, palm oil, and cocoa</a:t>
            </a:r>
            <a:r>
              <a:rPr lang="en-US" dirty="0" smtClean="0"/>
              <a:t>.</a:t>
            </a:r>
          </a:p>
          <a:p>
            <a:r>
              <a:rPr lang="en-US" dirty="0" smtClean="0"/>
              <a:t>Agriculture is Africa’s single most important economic activity</a:t>
            </a:r>
          </a:p>
          <a:p>
            <a:pPr lvl="1"/>
            <a:r>
              <a:rPr lang="en-US" dirty="0" smtClean="0"/>
              <a:t>66% of Africans earn a living farming; this accounts for 1/3 of their exports.</a:t>
            </a:r>
          </a:p>
          <a:p>
            <a:endParaRPr lang="en-US" dirty="0"/>
          </a:p>
        </p:txBody>
      </p:sp>
      <p:pic>
        <p:nvPicPr>
          <p:cNvPr id="22529" name="Picture 1" descr="C:\Users\Tiff\AppData\Local\Microsoft\Windows\Temporary Internet Files\Content.IE5\Q2N2BSUQ\MP90044329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219200"/>
            <a:ext cx="3374136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C:\Users\Tiff\AppData\Local\Microsoft\Windows\Temporary Internet Files\Content.IE5\0RG07J9B\MP90018513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343400"/>
            <a:ext cx="3352800" cy="2224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6410-BA8A-475E-AFF1-B8439605BDC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Section 2: Climate and Vegetation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Africa contains dry and hot deserts, warm tropics, and permanently snowcapped mountains.</a:t>
            </a:r>
          </a:p>
          <a:p>
            <a:r>
              <a:rPr lang="en-US" dirty="0" smtClean="0"/>
              <a:t>Africa’s vegetation includes thick rain forests, tall grasslands, and desert areas.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1505" name="Picture 1" descr="C:\Users\Tiff\AppData\Local\Microsoft\Windows\Temporary Internet Files\Content.IE5\9Y17WO6O\MP90044365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86200"/>
            <a:ext cx="4180813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C:\Users\Tiff\AppData\Local\Microsoft\Windows\Temporary Internet Files\Content.IE5\0RG07J9B\MP90040276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962400"/>
            <a:ext cx="3901440" cy="2599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6410-BA8A-475E-AFF1-B8439605BDC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A Warm Continent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3124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The Deserts</a:t>
            </a:r>
          </a:p>
          <a:p>
            <a:r>
              <a:rPr lang="en-US" sz="2400" u="sng" dirty="0" smtClean="0"/>
              <a:t>Sahara</a:t>
            </a:r>
            <a:r>
              <a:rPr lang="en-US" sz="2400" dirty="0" smtClean="0"/>
              <a:t> is largest desert in world; name means “desert” in Arabic.</a:t>
            </a:r>
          </a:p>
          <a:p>
            <a:pPr lvl="1"/>
            <a:r>
              <a:rPr lang="en-US" sz="2400" dirty="0" smtClean="0"/>
              <a:t>3,000 miles from Atlantic to Red Sea; 1,200 miles north to south.</a:t>
            </a:r>
          </a:p>
          <a:p>
            <a:pPr lvl="1"/>
            <a:r>
              <a:rPr lang="en-US" sz="2400" dirty="0" smtClean="0"/>
              <a:t>Temperatures as high as </a:t>
            </a:r>
            <a:r>
              <a:rPr lang="en-US" sz="2400" dirty="0"/>
              <a:t>136°</a:t>
            </a:r>
            <a:r>
              <a:rPr lang="en-US" sz="2400" dirty="0" smtClean="0"/>
              <a:t> in summer, and freezing at night.</a:t>
            </a:r>
          </a:p>
          <a:p>
            <a:pPr lvl="1"/>
            <a:r>
              <a:rPr lang="en-US" sz="2400" dirty="0" smtClean="0"/>
              <a:t>Fewer than 2 million of Africa’s 800 million people live in the Sahara.</a:t>
            </a:r>
          </a:p>
          <a:p>
            <a:r>
              <a:rPr lang="en-US" sz="2400" dirty="0" smtClean="0"/>
              <a:t>Only 20% is sand; rest is mountains, rocks, or gravelly plains.</a:t>
            </a:r>
          </a:p>
          <a:p>
            <a:pPr lvl="1"/>
            <a:r>
              <a:rPr lang="en-US" sz="2400" dirty="0" smtClean="0"/>
              <a:t>Tibesti Mountains in northwestern Chad rise 11,000 feet</a:t>
            </a:r>
          </a:p>
          <a:p>
            <a:endParaRPr lang="en-US" dirty="0"/>
          </a:p>
        </p:txBody>
      </p:sp>
      <p:pic>
        <p:nvPicPr>
          <p:cNvPr id="20482" name="Picture 2" descr="http://www.wonderfulinfo.com/winfo/naturalwonders/sahara_desert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0"/>
            <a:ext cx="4229100" cy="2875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16200000">
            <a:off x="-2025878" y="4616678"/>
            <a:ext cx="426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http://www.wonderfulinfo.com/winfo/naturalwonders/</a:t>
            </a:r>
            <a:endParaRPr lang="en-US" sz="800" dirty="0"/>
          </a:p>
        </p:txBody>
      </p:sp>
      <p:pic>
        <p:nvPicPr>
          <p:cNvPr id="20483" name="Picture 3" descr="C:\Users\Tiff\AppData\Local\Microsoft\Windows\Temporary Internet Files\Content.IE5\Q2N2BSUQ\MP91021885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886200"/>
            <a:ext cx="3646026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6410-BA8A-475E-AFF1-B8439605BDC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6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4648200" cy="6400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The Deserts</a:t>
            </a:r>
          </a:p>
          <a:p>
            <a:r>
              <a:rPr lang="en-US" dirty="0" smtClean="0"/>
              <a:t>Saharan travelers rely on camels that can go 17 days without water.</a:t>
            </a:r>
          </a:p>
          <a:p>
            <a:r>
              <a:rPr lang="en-US" dirty="0" smtClean="0"/>
              <a:t>6,000 feet under Sahara are </a:t>
            </a:r>
            <a:r>
              <a:rPr lang="en-US" u="sng" dirty="0" smtClean="0"/>
              <a:t>aquifers</a:t>
            </a:r>
            <a:r>
              <a:rPr lang="en-US" dirty="0" smtClean="0"/>
              <a:t>—stores of underground water.</a:t>
            </a:r>
          </a:p>
          <a:p>
            <a:pPr lvl="1"/>
            <a:r>
              <a:rPr lang="en-US" dirty="0" smtClean="0"/>
              <a:t>When this water comes to the surface it creates an </a:t>
            </a:r>
            <a:r>
              <a:rPr lang="en-US" u="sng" dirty="0" smtClean="0"/>
              <a:t>oasis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Other African deserts include Kalahari, and the Namib.</a:t>
            </a:r>
          </a:p>
          <a:p>
            <a:endParaRPr lang="en-US" dirty="0"/>
          </a:p>
        </p:txBody>
      </p:sp>
      <p:pic>
        <p:nvPicPr>
          <p:cNvPr id="19458" name="Picture 2" descr="http://www.worldofstock.com/slides/TAF2481.jpg"/>
          <p:cNvPicPr>
            <a:picLocks noChangeAspect="1" noChangeArrowheads="1"/>
          </p:cNvPicPr>
          <p:nvPr/>
        </p:nvPicPr>
        <p:blipFill>
          <a:blip r:embed="rId2" cstate="print"/>
          <a:srcRect t="4809"/>
          <a:stretch>
            <a:fillRect/>
          </a:stretch>
        </p:blipFill>
        <p:spPr bwMode="auto">
          <a:xfrm>
            <a:off x="5181600" y="685800"/>
            <a:ext cx="3728184" cy="533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5400000">
            <a:off x="6788378" y="3130778"/>
            <a:ext cx="449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http://www.worldofstock.com/stock-photos/mandara-oasis-libya-north-africa/TAF2481</a:t>
            </a:r>
            <a:endParaRPr lang="en-US" sz="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6410-BA8A-475E-AFF1-B8439605BDC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6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3962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The Tropics</a:t>
            </a:r>
          </a:p>
          <a:p>
            <a:r>
              <a:rPr lang="en-US" dirty="0" smtClean="0"/>
              <a:t>Africa has the largest tropical area of any continent.</a:t>
            </a:r>
          </a:p>
          <a:p>
            <a:pPr lvl="1"/>
            <a:r>
              <a:rPr lang="en-US" dirty="0" smtClean="0"/>
              <a:t>90% of Africa lies between </a:t>
            </a:r>
            <a:r>
              <a:rPr lang="en-US" u="sng" dirty="0" smtClean="0"/>
              <a:t>Tropics of Cancer and Tropic of Capricorn.</a:t>
            </a:r>
          </a:p>
          <a:p>
            <a:pPr lvl="1"/>
            <a:r>
              <a:rPr lang="en-US" dirty="0" smtClean="0"/>
              <a:t>High temperatures year around; especially in Somalian Sahara.</a:t>
            </a:r>
          </a:p>
          <a:p>
            <a:pPr lvl="1"/>
            <a:r>
              <a:rPr lang="en-US" dirty="0" smtClean="0"/>
              <a:t>Africans say nighttime is the “winter” of the tropics.</a:t>
            </a:r>
          </a:p>
          <a:p>
            <a:endParaRPr lang="en-US" dirty="0"/>
          </a:p>
        </p:txBody>
      </p:sp>
      <p:pic>
        <p:nvPicPr>
          <p:cNvPr id="18434" name="Picture 2" descr="http://www.wildlifeden.com/wp-content/uploads/Tropic-of-Capricorn-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917696"/>
            <a:ext cx="5972175" cy="29403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5400000">
            <a:off x="7093178" y="5416778"/>
            <a:ext cx="3886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http://www.wildlifeden.com/projects/tropic-of-capricorn/</a:t>
            </a:r>
            <a:endParaRPr lang="en-US" sz="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6410-BA8A-475E-AFF1-B8439605BDC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6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4267200" cy="60960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Africa’s Moderate Areas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Mediterranean climate on northern, southern tips of Africa</a:t>
            </a:r>
          </a:p>
          <a:p>
            <a:pPr lvl="1"/>
            <a:r>
              <a:rPr lang="en-US" dirty="0" smtClean="0"/>
              <a:t>clear blue skies, moderate summers, rain in winter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6386" name="Picture 2" descr="http://www.naturalhistoryonthenet.com/Continents/images/africaclim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066800"/>
            <a:ext cx="4343400" cy="50395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76800" y="6642556"/>
            <a:ext cx="426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http://www.naturalhistoryonthenet.com/Continents/africa.htm</a:t>
            </a:r>
            <a:endParaRPr lang="en-US" sz="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6410-BA8A-475E-AFF1-B8439605BDC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/>
          <a:lstStyle/>
          <a:p>
            <a:r>
              <a:rPr lang="en-US" b="1" dirty="0" smtClean="0"/>
              <a:t>Physical Geography of Africa: The Plateau Continent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953000"/>
            <a:ext cx="8229600" cy="17526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Africa is a continent of plateaus, basins, and rift valleys; Africa features dense rain forests, vast grasslands, and the world’s largest desert.</a:t>
            </a:r>
          </a:p>
          <a:p>
            <a:endParaRPr lang="en-US" dirty="0"/>
          </a:p>
        </p:txBody>
      </p:sp>
      <p:pic>
        <p:nvPicPr>
          <p:cNvPr id="1026" name="Picture 2" descr="C:\Users\Tiff\AppData\Local\Microsoft\Windows\Temporary Internet Files\Content.IE5\Q2N2BSUQ\MC90043806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905000"/>
            <a:ext cx="3200400" cy="32004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6410-BA8A-475E-AFF1-B8439605BDC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7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A Grassy Continent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800600" cy="5562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Tropical Grassland</a:t>
            </a:r>
          </a:p>
          <a:p>
            <a:r>
              <a:rPr lang="en-US" dirty="0" smtClean="0"/>
              <a:t>Tropical grassland covers most of Africa</a:t>
            </a:r>
          </a:p>
          <a:p>
            <a:r>
              <a:rPr lang="en-US" u="sng" dirty="0" smtClean="0"/>
              <a:t>Serengeti Plain </a:t>
            </a:r>
            <a:r>
              <a:rPr lang="en-US" dirty="0" smtClean="0"/>
              <a:t>—northern Tanzania grassland</a:t>
            </a:r>
          </a:p>
          <a:p>
            <a:pPr lvl="1"/>
            <a:r>
              <a:rPr lang="en-US" dirty="0" smtClean="0"/>
              <a:t>dry climate, hard soil prevent growth of trees, crops</a:t>
            </a:r>
          </a:p>
          <a:p>
            <a:r>
              <a:rPr lang="en-US" dirty="0" smtClean="0"/>
              <a:t>Serengeti National Park has best grasslands in the world</a:t>
            </a:r>
          </a:p>
          <a:p>
            <a:pPr lvl="1"/>
            <a:r>
              <a:rPr lang="en-US" dirty="0" smtClean="0"/>
              <a:t>some grasses grow taller than a person</a:t>
            </a:r>
          </a:p>
          <a:p>
            <a:pPr lvl="1"/>
            <a:r>
              <a:rPr lang="en-US" dirty="0" smtClean="0"/>
              <a:t>ideal for grazing animals like wildebeests, gazelles, zebras</a:t>
            </a:r>
          </a:p>
          <a:p>
            <a:pPr lvl="1"/>
            <a:r>
              <a:rPr lang="en-US" dirty="0" smtClean="0"/>
              <a:t>site of largest numbers of migrating land mammals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5362" name="Picture 2" descr="http://www.ganeandmarshall.com/images/tnz_serengeti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5332" y="1635124"/>
            <a:ext cx="4084865" cy="3009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http://www.iwls.com/images_1/map_afr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332" y="4800599"/>
            <a:ext cx="2057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38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Serengeti Migration</a:t>
            </a:r>
            <a:endParaRPr lang="en-US" b="1" dirty="0"/>
          </a:p>
        </p:txBody>
      </p:sp>
      <p:pic>
        <p:nvPicPr>
          <p:cNvPr id="8" name="HYM6LqDJLi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6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mrsgebauer.com/rainforestweb/lay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730375"/>
            <a:ext cx="3962400" cy="4191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Africa’s Extremes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5257800" cy="5486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Rain Forest</a:t>
            </a:r>
          </a:p>
          <a:p>
            <a:r>
              <a:rPr lang="en-US" dirty="0" smtClean="0"/>
              <a:t>Major tropical rain forests are on equator in the Congo Basin.</a:t>
            </a:r>
          </a:p>
          <a:p>
            <a:r>
              <a:rPr lang="en-US" dirty="0" smtClean="0"/>
              <a:t>A square acre can have hundreds of different types of trees and birds.</a:t>
            </a:r>
          </a:p>
          <a:p>
            <a:pPr lvl="1"/>
            <a:r>
              <a:rPr lang="en-US" dirty="0" smtClean="0"/>
              <a:t>Plants, trees, leaves block out most sunlight; air is hot, moist.</a:t>
            </a:r>
          </a:p>
          <a:p>
            <a:pPr lvl="1"/>
            <a:r>
              <a:rPr lang="en-US" dirty="0" smtClean="0"/>
              <a:t>Plants, vegetation decay 8 times faster than in Europe</a:t>
            </a:r>
          </a:p>
          <a:p>
            <a:r>
              <a:rPr lang="en-US" dirty="0" smtClean="0"/>
              <a:t>Most animals live in </a:t>
            </a:r>
            <a:r>
              <a:rPr lang="en-US" u="sng" dirty="0" smtClean="0"/>
              <a:t>canopy</a:t>
            </a:r>
            <a:r>
              <a:rPr lang="en-US" dirty="0" smtClean="0"/>
              <a:t>—uppermost branches, 150 feet off ground.</a:t>
            </a:r>
          </a:p>
          <a:p>
            <a:pPr lvl="1"/>
            <a:r>
              <a:rPr lang="en-US" dirty="0" smtClean="0"/>
              <a:t>Birds, monkeys, flying foxes, and snakes can live in the canopy.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6642556"/>
            <a:ext cx="3505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http://mrsgebauer.com/rainforestweb/WebQuest.htm</a:t>
            </a: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6410-BA8A-475E-AFF1-B8439605BDC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8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Section 3: Human-Environment Interaction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876800" cy="4495800"/>
          </a:xfrm>
        </p:spPr>
        <p:txBody>
          <a:bodyPr/>
          <a:lstStyle/>
          <a:p>
            <a:r>
              <a:rPr lang="en-US" dirty="0" smtClean="0"/>
              <a:t>The Sahara’s expansion is causing problems for Africa’s farmers.</a:t>
            </a:r>
          </a:p>
          <a:p>
            <a:r>
              <a:rPr lang="en-US" dirty="0" smtClean="0"/>
              <a:t>The Nigerian oil industry has caused serious environmental damage in the Niger delta.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1266" name="Picture 2" descr="C:\Users\Tiff\AppData\Local\Microsoft\Windows\Temporary Internet Files\Content.IE5\0RG07J9B\MP90018509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981200"/>
            <a:ext cx="298323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6410-BA8A-475E-AFF1-B8439605BDC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6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Desertification of the Sahel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The Spreading Sahara</a:t>
            </a:r>
          </a:p>
          <a:p>
            <a:r>
              <a:rPr lang="en-US" u="sng" dirty="0" smtClean="0"/>
              <a:t>Sahel</a:t>
            </a:r>
            <a:r>
              <a:rPr lang="en-US" dirty="0" smtClean="0"/>
              <a:t> means “shore of the desert”</a:t>
            </a:r>
          </a:p>
          <a:p>
            <a:pPr lvl="1"/>
            <a:r>
              <a:rPr lang="en-US" dirty="0" smtClean="0"/>
              <a:t>Narrow band of grassland runs east-west along southern Sahara edge</a:t>
            </a:r>
          </a:p>
          <a:p>
            <a:pPr lvl="1"/>
            <a:r>
              <a:rPr lang="en-US" dirty="0" smtClean="0"/>
              <a:t>used for farming, and herding.</a:t>
            </a:r>
          </a:p>
          <a:p>
            <a:r>
              <a:rPr lang="en-US" dirty="0" smtClean="0"/>
              <a:t>Since 1960s, desert has spread into the Sahel.</a:t>
            </a:r>
          </a:p>
          <a:p>
            <a:pPr lvl="1"/>
            <a:r>
              <a:rPr lang="en-US" u="sng" dirty="0" smtClean="0"/>
              <a:t>Desertification</a:t>
            </a:r>
            <a:r>
              <a:rPr lang="en-US" dirty="0" smtClean="0"/>
              <a:t>—expansion of dry conditions into nearby moist areas</a:t>
            </a:r>
          </a:p>
          <a:p>
            <a:pPr lvl="1"/>
            <a:r>
              <a:rPr lang="en-US" dirty="0" smtClean="0"/>
              <a:t>Both natural and long-term desertification cycles have been sped up by human activity.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6410-BA8A-475E-AFF1-B8439605BDC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1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05800" cy="521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Human Causes of Desertification</a:t>
            </a:r>
          </a:p>
          <a:p>
            <a:r>
              <a:rPr lang="en-US" dirty="0" smtClean="0"/>
              <a:t>Livestock</a:t>
            </a:r>
            <a:r>
              <a:rPr lang="en-US" dirty="0"/>
              <a:t> — </a:t>
            </a:r>
            <a:r>
              <a:rPr lang="en-US" dirty="0" smtClean="0"/>
              <a:t>overgrazing exposes and tramples soil, increases erosion.</a:t>
            </a:r>
          </a:p>
          <a:p>
            <a:r>
              <a:rPr lang="en-US" dirty="0" smtClean="0"/>
              <a:t>Clearing land for farming increases erosion.</a:t>
            </a:r>
          </a:p>
          <a:p>
            <a:r>
              <a:rPr lang="en-US" dirty="0" smtClean="0"/>
              <a:t>Water drilling, and irrigation increase soil’s salt levels.</a:t>
            </a:r>
          </a:p>
          <a:p>
            <a:pPr lvl="1"/>
            <a:r>
              <a:rPr lang="en-US" dirty="0" smtClean="0"/>
              <a:t>Vegetation growth is stunted.</a:t>
            </a:r>
          </a:p>
          <a:p>
            <a:r>
              <a:rPr lang="en-US" dirty="0" smtClean="0"/>
              <a:t>Population levels require more crop land, more fuel (wood) to burn.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6410-BA8A-475E-AFF1-B8439605BDC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3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49" y="76200"/>
            <a:ext cx="8877297" cy="1676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Green Wall</a:t>
            </a:r>
          </a:p>
          <a:p>
            <a:pPr marL="0" indent="0" algn="ctr">
              <a:buNone/>
            </a:pPr>
            <a:r>
              <a:rPr lang="en-US" sz="2800" dirty="0" smtClean="0"/>
              <a:t>Some </a:t>
            </a:r>
            <a:r>
              <a:rPr lang="en-US" sz="2800" dirty="0"/>
              <a:t>countries are planting trees to slow </a:t>
            </a:r>
            <a:r>
              <a:rPr lang="en-US" sz="2800" dirty="0" smtClean="0"/>
              <a:t>desertification.</a:t>
            </a:r>
            <a:endParaRPr lang="en-US" sz="2800" dirty="0"/>
          </a:p>
        </p:txBody>
      </p:sp>
      <p:pic>
        <p:nvPicPr>
          <p:cNvPr id="3074" name="Picture 2" descr="http://www.greenplanet.com/wp-content/uploads/2010/06/48107642_africa_green_wall_46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" y="1752600"/>
            <a:ext cx="887729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1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Harming the Environment in Nigeria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 Major Oil Producer</a:t>
            </a:r>
          </a:p>
          <a:p>
            <a:r>
              <a:rPr lang="en-US" dirty="0" smtClean="0"/>
              <a:t>Oil was discovered in Nigeria in 1956 in the </a:t>
            </a:r>
            <a:r>
              <a:rPr lang="en-US" u="sng" dirty="0" smtClean="0"/>
              <a:t>Niger delta</a:t>
            </a:r>
            <a:r>
              <a:rPr lang="en-US" dirty="0" smtClean="0"/>
              <a:t>.</a:t>
            </a:r>
          </a:p>
          <a:p>
            <a:r>
              <a:rPr lang="en-US" dirty="0" smtClean="0"/>
              <a:t>Nigeria is world’s 6th leading oil exporter.</a:t>
            </a:r>
          </a:p>
          <a:p>
            <a:pPr lvl="1"/>
            <a:r>
              <a:rPr lang="en-US" dirty="0" smtClean="0"/>
              <a:t>There are 2 million barrels of oil extracted each day; most shipped to U.S.</a:t>
            </a:r>
          </a:p>
          <a:p>
            <a:pPr lvl="1"/>
            <a:r>
              <a:rPr lang="en-US" dirty="0" smtClean="0"/>
              <a:t>Oil provides up to 90% of national income.</a:t>
            </a:r>
          </a:p>
          <a:p>
            <a:r>
              <a:rPr lang="en-US" dirty="0" smtClean="0"/>
              <a:t>In 1970s, high oil prices made Nigeria one of Africa’s richest nations.</a:t>
            </a:r>
          </a:p>
          <a:p>
            <a:pPr lvl="1"/>
            <a:r>
              <a:rPr lang="en-US" dirty="0" smtClean="0"/>
              <a:t>When prices fell, Nigeria owed millions to other nations, U.S.</a:t>
            </a:r>
          </a:p>
          <a:p>
            <a:pPr lvl="1"/>
            <a:r>
              <a:rPr lang="en-US" dirty="0" smtClean="0"/>
              <a:t>Poor planning and corruption left Nigeria poorer than ever before.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6410-BA8A-475E-AFF1-B8439605BDC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Destroying the Land and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58674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There have been over</a:t>
            </a:r>
            <a:r>
              <a:rPr lang="en-US" u="sng" dirty="0" smtClean="0"/>
              <a:t> 4,000 </a:t>
            </a:r>
            <a:r>
              <a:rPr lang="en-US" dirty="0" smtClean="0"/>
              <a:t>oil spills in four decades with slow or no cleanup.</a:t>
            </a:r>
          </a:p>
          <a:p>
            <a:pPr lvl="1"/>
            <a:r>
              <a:rPr lang="en-US" dirty="0" smtClean="0"/>
              <a:t>Acid rain and soot from oil fires lead to respiratory diseases.</a:t>
            </a:r>
          </a:p>
          <a:p>
            <a:r>
              <a:rPr lang="en-US" dirty="0" smtClean="0"/>
              <a:t>Pipeline explosions kill 2,000 between 1998 and 2000</a:t>
            </a:r>
          </a:p>
          <a:p>
            <a:pPr lvl="1"/>
            <a:r>
              <a:rPr lang="en-US" dirty="0" smtClean="0"/>
              <a:t>Bandits work with corrupt officials; drain pipeline fuel, and sell it.</a:t>
            </a:r>
          </a:p>
          <a:p>
            <a:endParaRPr lang="en-US" dirty="0"/>
          </a:p>
        </p:txBody>
      </p:sp>
      <p:pic>
        <p:nvPicPr>
          <p:cNvPr id="6146" name="Picture 2" descr="http://www.france24.com/en/files/imagecache/france24_ct_player_thumbnail/story/20080515-nigeria_m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667000"/>
            <a:ext cx="3238500" cy="2390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867400" y="5105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ruptured pipeline in Nigeria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6642556"/>
            <a:ext cx="403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http://www.france24.com/en/20080515-pipeline-explosion-kills-100-nigeria-nigeria</a:t>
            </a: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6410-BA8A-475E-AFF1-B8439605BDC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5400000">
            <a:off x="6902678" y="4692878"/>
            <a:ext cx="426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http://www.france24.com/en/20080515-pipeline-explosion-kills-100-nigeria-nigeria</a:t>
            </a:r>
          </a:p>
        </p:txBody>
      </p:sp>
    </p:spTree>
    <p:extLst>
      <p:ext uri="{BB962C8B-B14F-4D97-AF65-F5344CB8AC3E}">
        <p14:creationId xmlns:p14="http://schemas.microsoft.com/office/powerpoint/2010/main" val="7044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Controlling the Nile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257800" cy="5181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The Aswan High Dam</a:t>
            </a:r>
          </a:p>
          <a:p>
            <a:r>
              <a:rPr lang="en-US" dirty="0" smtClean="0"/>
              <a:t>Egyptians have always tried to control the Nile’s flood, and droughts.</a:t>
            </a:r>
          </a:p>
          <a:p>
            <a:pPr lvl="1"/>
            <a:r>
              <a:rPr lang="en-US" dirty="0" smtClean="0"/>
              <a:t>built first Aswan Dam in 1902; quickly obsolete.</a:t>
            </a:r>
          </a:p>
          <a:p>
            <a:r>
              <a:rPr lang="en-US" u="sng" dirty="0" smtClean="0"/>
              <a:t>Aswan High Dam</a:t>
            </a:r>
            <a:r>
              <a:rPr lang="en-US" dirty="0" smtClean="0"/>
              <a:t> completed in 1970, creates 300-mile Lake Nasser.</a:t>
            </a:r>
          </a:p>
          <a:p>
            <a:r>
              <a:rPr lang="en-US" dirty="0" smtClean="0"/>
              <a:t>Dam provides regular supply of water for farmers</a:t>
            </a:r>
          </a:p>
          <a:p>
            <a:pPr lvl="1"/>
            <a:r>
              <a:rPr lang="en-US" dirty="0" smtClean="0"/>
              <a:t>holds back Nile floodwaters for irrigation</a:t>
            </a:r>
          </a:p>
          <a:p>
            <a:pPr lvl="1"/>
            <a:r>
              <a:rPr lang="en-US" dirty="0" smtClean="0"/>
              <a:t>Farmers now have two, or three harvests a year</a:t>
            </a:r>
          </a:p>
          <a:p>
            <a:pPr lvl="1"/>
            <a:r>
              <a:rPr lang="en-US" dirty="0" smtClean="0"/>
              <a:t>Egypt’s farmable land increased by 50%.</a:t>
            </a:r>
          </a:p>
          <a:p>
            <a:endParaRPr lang="en-US" dirty="0"/>
          </a:p>
        </p:txBody>
      </p:sp>
      <p:pic>
        <p:nvPicPr>
          <p:cNvPr id="4098" name="Picture 2" descr="http://2.bp.blogspot.com/--gqXOxWpdt0/Tb9F7k4S6WI/AAAAAAAAAGo/56dU-QgqugM/s1600/aswan-high-dam-as-a-power-generation-and-agricultural-irrig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971800"/>
            <a:ext cx="39624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5400000">
            <a:off x="7131278" y="4845278"/>
            <a:ext cx="381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http://tourism-egyptnow.blogspot.com/2011/05/aswan-high-dam.html</a:t>
            </a: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6410-BA8A-475E-AFF1-B8439605BDC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8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281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Section 1: Landforms and 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1"/>
            <a:ext cx="8775700" cy="914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large plateau covers most of Africa.</a:t>
            </a:r>
          </a:p>
          <a:p>
            <a:r>
              <a:rPr lang="en-US" dirty="0" smtClean="0"/>
              <a:t>Africa’s natural resources made it appealing to European colonizers</a:t>
            </a:r>
          </a:p>
          <a:p>
            <a:endParaRPr lang="en-US" dirty="0"/>
          </a:p>
        </p:txBody>
      </p:sp>
      <p:sp>
        <p:nvSpPr>
          <p:cNvPr id="31746" name="AutoShape 2" descr="http://travelling2009.com/wp-content/uploads/2011/01/blyde.jpg"/>
          <p:cNvSpPr>
            <a:spLocks noChangeAspect="1" noChangeArrowheads="1"/>
          </p:cNvSpPr>
          <p:nvPr/>
        </p:nvSpPr>
        <p:spPr bwMode="auto">
          <a:xfrm>
            <a:off x="63500" y="-136525"/>
            <a:ext cx="6457950" cy="4305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s://cloudfront.safaribookings.com/library/namibia/xxl/Waterberg_Plateau_Park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1819179"/>
            <a:ext cx="7708900" cy="497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1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Problems with the Dam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Construction meant relocating people, changing Nubian’s way of life.</a:t>
            </a:r>
          </a:p>
          <a:p>
            <a:r>
              <a:rPr lang="en-US" dirty="0" smtClean="0"/>
              <a:t>Abu Simbel temples moved, but other treasures were lost at bottom of the lake.</a:t>
            </a:r>
          </a:p>
          <a:p>
            <a:r>
              <a:rPr lang="en-US" dirty="0" smtClean="0"/>
              <a:t>River no longer deposits rich </a:t>
            </a:r>
            <a:r>
              <a:rPr lang="en-US" u="sng" dirty="0" smtClean="0"/>
              <a:t>silt</a:t>
            </a:r>
            <a:r>
              <a:rPr lang="en-US" dirty="0" smtClean="0"/>
              <a:t>—sediment—on farmland</a:t>
            </a:r>
          </a:p>
          <a:p>
            <a:r>
              <a:rPr lang="en-US" dirty="0" smtClean="0"/>
              <a:t>Irrigation raises water table.</a:t>
            </a:r>
          </a:p>
          <a:p>
            <a:pPr lvl="1"/>
            <a:r>
              <a:rPr lang="en-US" dirty="0" smtClean="0"/>
              <a:t>River doesn’t flush out salts that decrease soil fertility.</a:t>
            </a:r>
          </a:p>
          <a:p>
            <a:r>
              <a:rPr lang="en-US" dirty="0" smtClean="0"/>
              <a:t>Mosquitoes thrive in Lake Nasser and spread malaria, and other diseases.</a:t>
            </a:r>
          </a:p>
          <a:p>
            <a:r>
              <a:rPr lang="en-US" dirty="0" smtClean="0"/>
              <a:t>Millions of gallons of fresh water lost yearly due to lake evaporation.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6410-BA8A-475E-AFF1-B8439605BDC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0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Mcdougal</a:t>
            </a:r>
            <a:r>
              <a:rPr lang="en-US" dirty="0"/>
              <a:t> </a:t>
            </a:r>
            <a:r>
              <a:rPr lang="en-US" dirty="0" err="1"/>
              <a:t>Littell</a:t>
            </a:r>
            <a:r>
              <a:rPr lang="en-US" dirty="0"/>
              <a:t>, World Geography. Houghton Mifflin Company.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6410-BA8A-475E-AFF1-B8439605BDC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11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geology.com/pangea-continental-drif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838200"/>
            <a:ext cx="4724400" cy="58197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 smtClean="0"/>
              <a:t>A Vast Plateau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43434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After Pangaea</a:t>
            </a:r>
          </a:p>
          <a:p>
            <a:r>
              <a:rPr lang="en-US" u="sng" dirty="0" smtClean="0"/>
              <a:t>Pangaea</a:t>
            </a:r>
            <a:r>
              <a:rPr lang="en-US" dirty="0" smtClean="0"/>
              <a:t> supercontinent broke up 200 million years ago</a:t>
            </a:r>
          </a:p>
          <a:p>
            <a:pPr lvl="1"/>
            <a:r>
              <a:rPr lang="en-US" dirty="0" smtClean="0"/>
              <a:t>Africa moved very little, unlike Americas, Antarctica, Australia, and India.</a:t>
            </a:r>
          </a:p>
          <a:p>
            <a:pPr lvl="1"/>
            <a:r>
              <a:rPr lang="en-US" dirty="0" smtClean="0"/>
              <a:t>Africa is second largest continent.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7969478" y="3245078"/>
            <a:ext cx="2133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http://geology.com/pangea.htm</a:t>
            </a: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6410-BA8A-475E-AFF1-B8439605BDC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4419600" cy="55626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Africa’s Plateau</a:t>
            </a:r>
          </a:p>
          <a:p>
            <a:r>
              <a:rPr lang="en-US" dirty="0" smtClean="0"/>
              <a:t>Huge plateau covers most of Africa, rising inland from coasts</a:t>
            </a:r>
          </a:p>
          <a:p>
            <a:pPr lvl="1"/>
            <a:r>
              <a:rPr lang="en-US" dirty="0" smtClean="0"/>
              <a:t>Most of Africa is at least 1,000 feet above sea level</a:t>
            </a:r>
          </a:p>
          <a:p>
            <a:pPr lvl="1"/>
            <a:r>
              <a:rPr lang="en-US" dirty="0" smtClean="0"/>
              <a:t>known as the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u="sng" dirty="0" smtClean="0"/>
              <a:t>plateau continent</a:t>
            </a:r>
            <a:r>
              <a:rPr lang="en-US" dirty="0" smtClean="0"/>
              <a:t>”</a:t>
            </a:r>
          </a:p>
          <a:p>
            <a:endParaRPr lang="en-US" dirty="0"/>
          </a:p>
        </p:txBody>
      </p:sp>
      <p:pic>
        <p:nvPicPr>
          <p:cNvPr id="29698" name="Picture 2" descr="http://0.tqn.com/d/goafrica/1/0/N/3/topographyafr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7530" y="1295400"/>
            <a:ext cx="4457395" cy="4876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5400000">
            <a:off x="6293078" y="4007078"/>
            <a:ext cx="5486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http://goafrica.about.com/od/africatraveltips/ig/Maps-of-Africa/Topographical-Map-of-Africa.htm</a:t>
            </a:r>
            <a:endParaRPr lang="en-US" sz="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6410-BA8A-475E-AFF1-B8439605BDC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7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38100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Basins and Rivers</a:t>
            </a:r>
            <a:endParaRPr lang="en-US" b="1" u="sng" dirty="0" smtClean="0"/>
          </a:p>
          <a:p>
            <a:r>
              <a:rPr lang="en-US" dirty="0" smtClean="0"/>
              <a:t>Basins— </a:t>
            </a:r>
            <a:r>
              <a:rPr lang="en-US" u="sng" dirty="0" smtClean="0"/>
              <a:t>a huge depression on a plateau</a:t>
            </a:r>
          </a:p>
          <a:p>
            <a:r>
              <a:rPr lang="en-US" dirty="0" smtClean="0"/>
              <a:t>Each is more than 625 miles across, up to 5,000 feet deep.</a:t>
            </a:r>
          </a:p>
          <a:p>
            <a:endParaRPr lang="en-US" dirty="0"/>
          </a:p>
        </p:txBody>
      </p:sp>
      <p:pic>
        <p:nvPicPr>
          <p:cNvPr id="1026" name="Picture 2" descr="http://www.kolors.com/map-of-africa-rivers-and-lakes-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8" t="2667" r="18042" b="1333"/>
          <a:stretch/>
        </p:blipFill>
        <p:spPr bwMode="auto">
          <a:xfrm>
            <a:off x="3657600" y="193964"/>
            <a:ext cx="5410200" cy="651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15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"/>
            <a:ext cx="4876800" cy="6400800"/>
          </a:xfrm>
        </p:spPr>
        <p:txBody>
          <a:bodyPr>
            <a:normAutofit/>
          </a:bodyPr>
          <a:lstStyle/>
          <a:p>
            <a:r>
              <a:rPr lang="en-US" dirty="0" smtClean="0"/>
              <a:t>Nile River —</a:t>
            </a:r>
            <a:r>
              <a:rPr lang="en-US" u="sng" dirty="0" smtClean="0"/>
              <a:t>world’s longest river</a:t>
            </a:r>
            <a:r>
              <a:rPr lang="en-US" dirty="0" smtClean="0"/>
              <a:t>: 4,000 miles through Uganda, Sudan, South Sudan, and Egypt.</a:t>
            </a:r>
          </a:p>
          <a:p>
            <a:pPr lvl="1"/>
            <a:r>
              <a:rPr lang="en-US" dirty="0" smtClean="0"/>
              <a:t>Waters are used for irrigation; 95% of Egyptians get water from the Nile.</a:t>
            </a:r>
          </a:p>
          <a:p>
            <a:r>
              <a:rPr lang="en-US" dirty="0" smtClean="0"/>
              <a:t>Egypt’s population density near the Nile is 3,320 people per square mile</a:t>
            </a:r>
          </a:p>
          <a:p>
            <a:pPr lvl="1"/>
            <a:r>
              <a:rPr lang="en-US" dirty="0" smtClean="0"/>
              <a:t> Only 177 per square mile overall.</a:t>
            </a:r>
          </a:p>
          <a:p>
            <a:endParaRPr lang="en-US" dirty="0"/>
          </a:p>
        </p:txBody>
      </p:sp>
      <p:pic>
        <p:nvPicPr>
          <p:cNvPr id="28674" name="Picture 2" descr="http://www.mitchellteachers.org/WorldHistory/AncientEgyptNearEastUnit/Images/nileriversatellite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762000"/>
            <a:ext cx="3764326" cy="54102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6410-BA8A-475E-AFF1-B8439605BDC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5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"/>
            <a:ext cx="86106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Nile River Valley</a:t>
            </a:r>
            <a:endParaRPr lang="en-US" dirty="0"/>
          </a:p>
        </p:txBody>
      </p:sp>
      <p:pic>
        <p:nvPicPr>
          <p:cNvPr id="2050" name="Picture 2" descr="https://upload.wikimedia.org/wikipedia/commons/1/13/Nile_River_Delta_at_Nigh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5" r="18432"/>
          <a:stretch/>
        </p:blipFill>
        <p:spPr bwMode="auto">
          <a:xfrm>
            <a:off x="228600" y="1217386"/>
            <a:ext cx="8734314" cy="562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33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Distinctive African Landforms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4724400" cy="5334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Basins and Rivers</a:t>
            </a:r>
          </a:p>
          <a:p>
            <a:r>
              <a:rPr lang="en-US" u="sng" dirty="0" smtClean="0"/>
              <a:t>Waterfalls, rapids, and gorges </a:t>
            </a:r>
            <a:r>
              <a:rPr lang="en-US" dirty="0" smtClean="0"/>
              <a:t>make rivers less useful for transportation.</a:t>
            </a:r>
          </a:p>
          <a:p>
            <a:pPr lvl="1"/>
            <a:r>
              <a:rPr lang="en-US" dirty="0" smtClean="0"/>
              <a:t>2,900-mile Congo is largest river network.</a:t>
            </a:r>
          </a:p>
          <a:p>
            <a:pPr lvl="1"/>
            <a:r>
              <a:rPr lang="en-US" dirty="0" smtClean="0"/>
              <a:t>32 cataracts (waterfalls) make much of Congo impassable.</a:t>
            </a:r>
          </a:p>
          <a:p>
            <a:r>
              <a:rPr lang="en-US" dirty="0" smtClean="0"/>
              <a:t>Rivers’ meandering courses also make them less useful</a:t>
            </a:r>
          </a:p>
          <a:p>
            <a:endParaRPr lang="en-US" dirty="0"/>
          </a:p>
        </p:txBody>
      </p:sp>
      <p:pic>
        <p:nvPicPr>
          <p:cNvPr id="27650" name="Picture 2" descr="http://media-1.web.britannica.com/eb-media/72/5372-004-D33AC5A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24000"/>
            <a:ext cx="4389967" cy="46482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81600" y="6477000"/>
            <a:ext cx="487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http://apsolutionsltd.co.uk/ka-congo-river-on-map/index.htm</a:t>
            </a: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6410-BA8A-475E-AFF1-B8439605BDC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1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1541</Words>
  <Application>Microsoft Office PowerPoint</Application>
  <PresentationFormat>On-screen Show (4:3)</PresentationFormat>
  <Paragraphs>205</Paragraphs>
  <Slides>31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PowerPoint Presentation</vt:lpstr>
      <vt:lpstr>Physical Geography of Africa: The Plateau Continent</vt:lpstr>
      <vt:lpstr>Section 1: Landforms and Resources</vt:lpstr>
      <vt:lpstr>A Vast Plateau</vt:lpstr>
      <vt:lpstr>PowerPoint Presentation</vt:lpstr>
      <vt:lpstr>PowerPoint Presentation</vt:lpstr>
      <vt:lpstr>PowerPoint Presentation</vt:lpstr>
      <vt:lpstr>PowerPoint Presentation</vt:lpstr>
      <vt:lpstr>Distinctive African Landforms</vt:lpstr>
      <vt:lpstr>PowerPoint Presentation</vt:lpstr>
      <vt:lpstr>PowerPoint Presentation</vt:lpstr>
      <vt:lpstr>Africa’s Wealth of Resources</vt:lpstr>
      <vt:lpstr>PowerPoint Presentation</vt:lpstr>
      <vt:lpstr>Diversity of Resources</vt:lpstr>
      <vt:lpstr>Section 2: Climate and Vegetation</vt:lpstr>
      <vt:lpstr>A Warm Continent</vt:lpstr>
      <vt:lpstr>PowerPoint Presentation</vt:lpstr>
      <vt:lpstr>PowerPoint Presentation</vt:lpstr>
      <vt:lpstr>PowerPoint Presentation</vt:lpstr>
      <vt:lpstr>A Grassy Continent</vt:lpstr>
      <vt:lpstr>Serengeti Migration</vt:lpstr>
      <vt:lpstr>Africa’s Extremes</vt:lpstr>
      <vt:lpstr>Section 3: Human-Environment Interaction</vt:lpstr>
      <vt:lpstr>Desertification of the Sahel</vt:lpstr>
      <vt:lpstr>PowerPoint Presentation</vt:lpstr>
      <vt:lpstr>PowerPoint Presentation</vt:lpstr>
      <vt:lpstr>Harming the Environment in Nigeria</vt:lpstr>
      <vt:lpstr>Destroying the Land and People</vt:lpstr>
      <vt:lpstr>Controlling the Nile</vt:lpstr>
      <vt:lpstr>Problems with the Dam</vt:lpstr>
      <vt:lpstr>Bibliography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Geography of Africa: The Plateau Continent</dc:title>
  <dc:creator>Ted</dc:creator>
  <cp:lastModifiedBy>Paul Goodman</cp:lastModifiedBy>
  <cp:revision>41</cp:revision>
  <dcterms:created xsi:type="dcterms:W3CDTF">2012-10-30T00:09:07Z</dcterms:created>
  <dcterms:modified xsi:type="dcterms:W3CDTF">2019-03-20T16:11:09Z</dcterms:modified>
</cp:coreProperties>
</file>