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97" r:id="rId11"/>
    <p:sldId id="267" r:id="rId12"/>
    <p:sldId id="268" r:id="rId13"/>
    <p:sldId id="269" r:id="rId14"/>
    <p:sldId id="270" r:id="rId15"/>
    <p:sldId id="271" r:id="rId16"/>
    <p:sldId id="274" r:id="rId17"/>
    <p:sldId id="298" r:id="rId18"/>
    <p:sldId id="276" r:id="rId19"/>
    <p:sldId id="278" r:id="rId20"/>
    <p:sldId id="272" r:id="rId21"/>
    <p:sldId id="279" r:id="rId22"/>
    <p:sldId id="280" r:id="rId23"/>
    <p:sldId id="281" r:id="rId24"/>
    <p:sldId id="273" r:id="rId25"/>
    <p:sldId id="263" r:id="rId26"/>
    <p:sldId id="282" r:id="rId27"/>
    <p:sldId id="283" r:id="rId28"/>
    <p:sldId id="284" r:id="rId29"/>
    <p:sldId id="294" r:id="rId30"/>
    <p:sldId id="293" r:id="rId31"/>
    <p:sldId id="285" r:id="rId32"/>
    <p:sldId id="291" r:id="rId33"/>
    <p:sldId id="292" r:id="rId34"/>
    <p:sldId id="286" r:id="rId35"/>
    <p:sldId id="29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58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AFEE909-6CC6-4179-A3FB-AFA785B1111F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EE1DAD4-006F-4A5E-8099-FDF135C1F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673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69E8-2FCA-497C-BE67-37DE198DF2ED}" type="datetime1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0FF6-055C-44BB-91FE-05AF99D88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56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F7EB-A2A9-4B83-963D-439B0DEFAFAE}" type="datetime1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D4F5-388B-491D-9FC8-1027F6171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09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99AE-8929-4D7C-9614-96618F6CCEF9}" type="datetime1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2022D-7E0A-4781-BA30-654B77375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43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BAE8-BA7C-46C9-B199-67BF701C2D65}" type="datetime1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1464-85A6-4BB6-867F-85F0C8F6A1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7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BA97-D53C-4965-BC64-2045A24A570D}" type="datetime1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6E15-2A78-4385-8BDF-6DAAB2C83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42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B91C-C6CC-4533-AAA1-46A540D919F1}" type="datetime1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345B-FDD3-4821-9D37-E29866C31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0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C1DF-AE2A-4759-AE0A-469B0108F33A}" type="datetime1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4EC4-A1F8-4C8B-9B9F-0EA9F1690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6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97D86-1E4B-4648-BC55-D3A6D1E325EC}" type="datetime1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48BE-6AC0-4F77-8EBD-9F2A26323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9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633-C3E7-457B-8873-386F8952E5E6}" type="datetime1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7AC-65C4-4CAB-811B-CE4CE073C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C4C6-4E0C-45F9-B1ED-BCD38AC32783}" type="datetime1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73EE-192D-4809-BE64-CCB5F75BC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00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AA0BE-EFCB-4984-A9E1-0CEC9C90925D}" type="datetime1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72073-C6E1-414C-86EB-C28F8614F9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66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0F060-5E08-4E99-A2D0-B25F6F8A9F78}" type="datetime1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3A59661-1E7D-4BA3-BB68-B5C461259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600" smtClean="0"/>
              <a:t>Chapter 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Human Geography of Africa: From Human Beginnings to New Nations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Africa is the “Cradle of Humanity” and has been home to numerous empires. But today, its people’s lives are most affected by Africa’s colonial history.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728C00-203E-40A1-B114-2D0BA0A006B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5296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Carthage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40" name="Picture 4" descr="http://www.livius.org/site/assets/files/1285/carthage_empire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27603"/>
            <a:ext cx="8915400" cy="58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Islam in North Africa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 time this area was invaded by Greeks, Romans, Phoenicians, and Ottoman Turks.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Islam</a:t>
            </a:r>
            <a:r>
              <a:rPr lang="en-US" b="1" dirty="0" smtClean="0"/>
              <a:t> </a:t>
            </a:r>
            <a:r>
              <a:rPr lang="en-US" dirty="0" smtClean="0"/>
              <a:t>is the main cultural and religious influence.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Islam is a monotheistic religion based on Muhammad’s teachings.</a:t>
            </a:r>
            <a:endParaRPr lang="en-US" sz="20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Southwest Asian Muslims invaded North Africa in </a:t>
            </a:r>
            <a:r>
              <a:rPr lang="en-US" sz="1600" dirty="0" smtClean="0"/>
              <a:t>A.D. </a:t>
            </a:r>
            <a:r>
              <a:rPr lang="en-US" dirty="0" smtClean="0"/>
              <a:t>632 and took Egypt in 634; they controlled the whole region by 750.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Muslims bind the territory with sea-linked trade zones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BBEB1F-1424-46B4-B3EE-B47078B4385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Economics of Oil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Black Gold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Oil</a:t>
            </a:r>
            <a:r>
              <a:rPr lang="en-US" dirty="0" smtClean="0"/>
              <a:t> has replaced cash crops, and mining as the economic base.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Oil has transformed the economies of Algeria, Libya, and Tunisia.</a:t>
            </a:r>
            <a:endParaRPr lang="en-US" sz="20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Oil also causes problems: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Libya’s workforce lacks training/ education to work in oil industry</a:t>
            </a:r>
            <a:endParaRPr lang="en-US" sz="20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High-paying oil jobs often go to foreign workers</a:t>
            </a:r>
            <a:endParaRPr lang="en-US" sz="20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Despite oil jobs, unemployment remains high</a:t>
            </a:r>
            <a:endParaRPr lang="en-US" sz="20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Libyan workers migrated to Europe for jobs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7730E1-0B04-44F9-AA51-3588719A2A5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Culture of Markets and Music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839200" cy="5715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North African </a:t>
            </a:r>
            <a:r>
              <a:rPr lang="en-US" b="1" i="1" dirty="0" smtClean="0"/>
              <a:t>Souks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u="sng" dirty="0" smtClean="0"/>
              <a:t>Souks</a:t>
            </a:r>
            <a:r>
              <a:rPr lang="en-US" i="1" dirty="0" smtClean="0"/>
              <a:t> </a:t>
            </a:r>
            <a:r>
              <a:rPr lang="en-US" dirty="0" smtClean="0"/>
              <a:t>(marketplaces) are located in the </a:t>
            </a:r>
            <a:r>
              <a:rPr lang="en-US" u="sng" dirty="0" smtClean="0"/>
              <a:t>medina</a:t>
            </a:r>
            <a:r>
              <a:rPr lang="en-US" i="1" dirty="0" smtClean="0"/>
              <a:t> </a:t>
            </a:r>
            <a:r>
              <a:rPr lang="en-US" dirty="0" smtClean="0"/>
              <a:t>(old section of town).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The best souks are in Marrakesh, Morocco.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High-pressure sales and fierce bargaining over clothes, spices, and food occur here daily.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Protest Music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u="sng" dirty="0" err="1"/>
              <a:t>Rai</a:t>
            </a:r>
            <a:r>
              <a:rPr lang="en-US" dirty="0"/>
              <a:t> is fast-paced Algerian music that was developed in the 1920s by urban youth.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Before gaining independence in 1962, </a:t>
            </a:r>
            <a:r>
              <a:rPr lang="en-US" dirty="0" err="1"/>
              <a:t>rai</a:t>
            </a:r>
            <a:r>
              <a:rPr lang="en-US" dirty="0"/>
              <a:t> expressed anger at French colonizers.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Today, </a:t>
            </a:r>
            <a:r>
              <a:rPr lang="en-US" dirty="0" err="1"/>
              <a:t>rai</a:t>
            </a:r>
            <a:r>
              <a:rPr lang="en-US" dirty="0"/>
              <a:t> is criticized by Islamic fundamentalists for its Western style.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/>
              <a:t>Rai</a:t>
            </a:r>
            <a:r>
              <a:rPr lang="en-US" dirty="0"/>
              <a:t> is now a form of rebellion against Islamic fundamentalists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Roles of Women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dirty="0"/>
              <a:t>Women and the Family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Homes are centered around </a:t>
            </a:r>
            <a:r>
              <a:rPr lang="en-US" u="sng" dirty="0"/>
              <a:t>males</a:t>
            </a:r>
            <a:r>
              <a:rPr lang="en-US" dirty="0"/>
              <a:t>, few women work after marriage.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Women’s roles are changing, especially in Tunisia.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Multiple wives are prohibited; both spouses can seek divorces.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High spouse-abuse penalties; no more arranged marriages for young girls.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More women have professional jobs, with </a:t>
            </a:r>
            <a:r>
              <a:rPr lang="en-US" u="sng" dirty="0"/>
              <a:t>equal pay for equal jobs</a:t>
            </a:r>
            <a:r>
              <a:rPr lang="en-US" dirty="0"/>
              <a:t>.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Women hold 7% of Tunisian parliamentary seats and manage 9% of businesses in Tunis, Tunisia’s capital.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Section 3: West Africa</a:t>
            </a:r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Nile River valley and ancient Egypt, one of the world’s great civilizations, formed a cultural hearth.</a:t>
            </a:r>
          </a:p>
          <a:p>
            <a:pPr eaLnBrk="1" hangingPunct="1"/>
            <a:r>
              <a:rPr lang="en-US" altLang="en-US" smtClean="0"/>
              <a:t>North Africa shares the Arabic language and the Islamic religion and culture with Southwest Asia.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49738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0B7B93-B056-4375-813D-23F3D71E0A6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History of Rich Trading Empires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0593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/>
              <a:t>The Slave Trade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u="sng" dirty="0" err="1"/>
              <a:t>Gorée</a:t>
            </a:r>
            <a:r>
              <a:rPr lang="en-US" u="sng" dirty="0"/>
              <a:t> Island </a:t>
            </a:r>
            <a:r>
              <a:rPr lang="en-US" dirty="0"/>
              <a:t>off coast of Senegal was a departure point for slaves during the slave trade, mid-1500s to mid-1800s.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Europeans moved 20 million Africans through the island.</a:t>
            </a:r>
          </a:p>
          <a:p>
            <a:pPr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20% of Africans died in transit to the Americas.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/>
              <a:t>West African Countries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West Africa includes Benin, Burkina Faso, Cape Verde, Chad, Cote d’Ivoire, Gambia, Ghana, Guinea, Guinea-Bissau, Liberia, Mali, Mauritania, Niger, Nigeria, Senegal, Sierra Leon, Togo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6553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5800" b="1" dirty="0" smtClean="0"/>
              <a:t>Stateless </a:t>
            </a:r>
            <a:r>
              <a:rPr lang="en-US" sz="5800" b="1" dirty="0"/>
              <a:t>Societies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800" u="sng" dirty="0"/>
              <a:t>Stateless society</a:t>
            </a:r>
            <a:r>
              <a:rPr lang="en-US" sz="5800" dirty="0"/>
              <a:t>—people rely on family lineages to govern themselves</a:t>
            </a:r>
          </a:p>
          <a:p>
            <a:pPr marL="1309688" lvl="2" indent="-395288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5100" dirty="0"/>
              <a:t>no elected government or monarch; members cooperate, share power</a:t>
            </a:r>
          </a:p>
          <a:p>
            <a:pPr marL="1309688" lvl="2" indent="-395288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5100" dirty="0"/>
              <a:t>lineage—family or group descended from common ancestor</a:t>
            </a:r>
          </a:p>
          <a:p>
            <a:pPr marL="1309688" lvl="2" indent="-395288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5100" dirty="0"/>
              <a:t>for example, the Igbo of southeast Nigeria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800" dirty="0"/>
              <a:t>1700–1800s, African stateless societies are challenged by colonizers</a:t>
            </a:r>
          </a:p>
          <a:p>
            <a:pPr marL="1309688" lvl="2" indent="-395288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5100" dirty="0"/>
              <a:t>Europeans expect societies to be governed by single ruler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68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West Africa Struggles Economically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Ghana’s Stability</a:t>
            </a:r>
            <a:endParaRPr lang="en-US" sz="28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Post-colonial switch to democracy brought military rule, civil war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past decade’s free elections and political stability grow the economy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Problems in Sierra Leone</a:t>
            </a:r>
            <a:endParaRPr lang="en-US" sz="28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Once produced high-quality diamonds, but civil wars destroyed economy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Low 31% literacy rate means few skilled workers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Poor transportation system, few highways and roads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 in Daily Life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102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West African Music</a:t>
            </a:r>
            <a:endParaRPr lang="en-US" altLang="en-US" sz="2800" dirty="0" smtClean="0"/>
          </a:p>
          <a:p>
            <a:pPr lvl="1" eaLnBrk="1" hangingPunct="1"/>
            <a:r>
              <a:rPr lang="en-US" altLang="en-US" dirty="0" smtClean="0"/>
              <a:t>Popular music blends traditional with </a:t>
            </a:r>
            <a:r>
              <a:rPr lang="en-US" altLang="en-US" u="sng" dirty="0" smtClean="0"/>
              <a:t>jazz, blues, reggae</a:t>
            </a:r>
            <a:endParaRPr lang="en-US" altLang="en-US" sz="2400" u="sng" dirty="0" smtClean="0"/>
          </a:p>
          <a:p>
            <a:pPr lvl="2" eaLnBrk="1" hangingPunct="1"/>
            <a:r>
              <a:rPr lang="en-US" altLang="en-US" dirty="0" smtClean="0"/>
              <a:t>often use French, English lyrics to attract international audience</a:t>
            </a:r>
            <a:endParaRPr lang="en-US" altLang="en-US" sz="2000" dirty="0" smtClean="0"/>
          </a:p>
          <a:p>
            <a:pPr lvl="1" eaLnBrk="1" hangingPunct="1"/>
            <a:r>
              <a:rPr lang="en-US" altLang="en-US" dirty="0" smtClean="0"/>
              <a:t>Played on drums and instruments like the kora</a:t>
            </a:r>
            <a:endParaRPr lang="en-US" altLang="en-US" sz="2400" dirty="0" smtClean="0"/>
          </a:p>
          <a:p>
            <a:pPr lvl="2" eaLnBrk="1" hangingPunct="1"/>
            <a:r>
              <a:rPr lang="en-US" altLang="en-US" dirty="0" smtClean="0"/>
              <a:t>kora, from Guinea-Bissau, a cross between harp, lute</a:t>
            </a:r>
            <a:endParaRPr lang="en-US" altLang="en-US" sz="2000" dirty="0" smtClean="0"/>
          </a:p>
          <a:p>
            <a:pPr lvl="1" eaLnBrk="1" hangingPunct="1"/>
            <a:r>
              <a:rPr lang="en-US" altLang="en-US" dirty="0" smtClean="0"/>
              <a:t>Nigeria’s “</a:t>
            </a:r>
            <a:r>
              <a:rPr lang="en-US" altLang="en-US" u="sng" dirty="0" smtClean="0"/>
              <a:t>minister of enjoyment</a:t>
            </a:r>
            <a:r>
              <a:rPr lang="en-US" altLang="en-US" dirty="0" smtClean="0"/>
              <a:t>,” King Sunny </a:t>
            </a:r>
            <a:r>
              <a:rPr lang="en-US" altLang="en-US" dirty="0" err="1" smtClean="0"/>
              <a:t>Adé</a:t>
            </a:r>
            <a:r>
              <a:rPr lang="en-US" altLang="en-US" dirty="0" smtClean="0"/>
              <a:t>, is very popular</a:t>
            </a:r>
            <a:endParaRPr lang="en-US" altLang="en-US" sz="2400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36738"/>
            <a:ext cx="7543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East Africa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East Africa is known as the “cradle of humanity.”</a:t>
            </a:r>
          </a:p>
          <a:p>
            <a:pPr eaLnBrk="1" hangingPunct="1"/>
            <a:r>
              <a:rPr lang="en-US" altLang="en-US" smtClean="0"/>
              <a:t>East Africa’s location has made it a trading center.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699250" y="1905000"/>
            <a:ext cx="175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 smtClean="0">
                <a:solidFill>
                  <a:schemeClr val="bg1">
                    <a:lumMod val="85000"/>
                  </a:schemeClr>
                </a:solidFill>
              </a:rPr>
              <a:t>Olduvai Gorge</a:t>
            </a:r>
            <a:endParaRPr lang="en-US" altLang="en-US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Section 4: Central Africa</a:t>
            </a:r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5105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Bantu migrations helped to populate the African continent.</a:t>
            </a:r>
          </a:p>
          <a:p>
            <a:pPr eaLnBrk="1" hangingPunct="1"/>
            <a:r>
              <a:rPr lang="en-US" altLang="en-US" dirty="0" smtClean="0"/>
              <a:t>European nations divided Africa without regard to ethnic groups or language.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60" y="1417638"/>
            <a:ext cx="4267104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5669012" y="60960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Bantu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39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Bantu Migrations and Colonial Expansion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486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Central African Countries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Cameroon, Central African Republic, Democratic Republic of the Congo, Republic of Congo, Equatorial Guinea, Gabon, São Tomé and </a:t>
            </a:r>
            <a:r>
              <a:rPr lang="en-US" dirty="0" err="1" smtClean="0"/>
              <a:t>Princípe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Bantu Migrations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Bantu migrations—2000 </a:t>
            </a:r>
            <a:r>
              <a:rPr lang="en-US" sz="1600" dirty="0" smtClean="0"/>
              <a:t>B.C., </a:t>
            </a:r>
            <a:r>
              <a:rPr lang="en-US" dirty="0" smtClean="0"/>
              <a:t>Bantu of southeastern Nigeria </a:t>
            </a:r>
            <a:r>
              <a:rPr lang="en-US" u="sng" dirty="0" smtClean="0"/>
              <a:t>moved southward across Africa.</a:t>
            </a:r>
            <a:endParaRPr lang="en-US" sz="2400" u="sng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land shortage may have sent them south spreading language, culture</a:t>
            </a:r>
            <a:endParaRPr lang="en-US" sz="20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Migrations created cultural diversity, but languages link continent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forms of Bantu spoken by 120 million Africans today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Slave Trade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Europeans wanted slaves for </a:t>
            </a:r>
            <a:r>
              <a:rPr lang="en-US" u="sng" dirty="0" smtClean="0"/>
              <a:t>plantations in Americas</a:t>
            </a:r>
            <a:endParaRPr lang="en-US" sz="2800" u="sng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1400s, Portugal established base on island of São Tomé off Gabon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 smtClean="0"/>
              <a:t>slave traders exchange guns, goods for captive Africans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Many African rulers sold slaves to </a:t>
            </a:r>
            <a:r>
              <a:rPr lang="en-US" u="sng" dirty="0" smtClean="0"/>
              <a:t>other Africans, Arabs, Europeans</a:t>
            </a:r>
            <a:endParaRPr lang="en-US" sz="2800" u="sng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By end of trade in 1870, millions had been taken to Americas, Europe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400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500" b="1" dirty="0" smtClean="0"/>
              <a:t>Start of Colonialism</a:t>
            </a:r>
            <a:endParaRPr lang="en-US" sz="3500" dirty="0" smtClean="0"/>
          </a:p>
          <a:p>
            <a:pPr marL="630238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Until mid-1800s, Europeans don’t move far inland</a:t>
            </a:r>
          </a:p>
          <a:p>
            <a:pPr marL="630238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Belgium’s </a:t>
            </a:r>
            <a:r>
              <a:rPr lang="en-US" sz="3200" u="sng" dirty="0"/>
              <a:t>King Leopold II </a:t>
            </a:r>
            <a:r>
              <a:rPr lang="en-US" sz="3200" dirty="0"/>
              <a:t>opens Congo trade, controls interior by 1884</a:t>
            </a:r>
          </a:p>
          <a:p>
            <a:pPr marL="976313" lvl="2" indent="-346075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holds Berlin Conference, forms Congo Free State</a:t>
            </a:r>
          </a:p>
          <a:p>
            <a:pPr marL="976313" lvl="2" indent="-346075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uses forced labor to get rubber, palm oil, ivory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500" b="1" dirty="0"/>
              <a:t>Effects of Colonialism</a:t>
            </a:r>
          </a:p>
          <a:p>
            <a:pPr marL="630238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Belgium, France colonize region; most countries independent by 1960s</a:t>
            </a:r>
          </a:p>
          <a:p>
            <a:pPr marL="976313" lvl="2" indent="-346075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European borders disrupt </a:t>
            </a:r>
            <a:r>
              <a:rPr lang="en-US" sz="2600" u="sng" dirty="0"/>
              <a:t>traditional governments and </a:t>
            </a:r>
            <a:r>
              <a:rPr lang="en-US" sz="2600" u="sng" dirty="0" smtClean="0"/>
              <a:t>ethnic </a:t>
            </a:r>
            <a:r>
              <a:rPr lang="en-US" sz="2600" u="sng" dirty="0"/>
              <a:t>regions</a:t>
            </a:r>
          </a:p>
          <a:p>
            <a:pPr marL="976313" lvl="2" indent="-346075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new governments face diverse populations, corrupt leaders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The Economic Legacy of Colonialism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Economic Effects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Lost resources; cultural, ethnic oppression of people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Little infrastructure or money for </a:t>
            </a:r>
            <a:r>
              <a:rPr lang="en-US" u="sng" dirty="0" smtClean="0"/>
              <a:t>transportation or education systems</a:t>
            </a:r>
            <a:endParaRPr lang="en-US" sz="2400" u="sng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Education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410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Education Faces Barriers</a:t>
            </a:r>
            <a:endParaRPr lang="en-US" sz="2800" dirty="0" smtClean="0"/>
          </a:p>
          <a:p>
            <a:pPr marL="568325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 2001, less than half the sub-Saharan young adults attend school</a:t>
            </a:r>
          </a:p>
          <a:p>
            <a:pPr marL="803275"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shortage of teachers and secondary schools, high dropout rate</a:t>
            </a:r>
          </a:p>
          <a:p>
            <a:pPr marL="568325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Language problems: different languages spoken in homes, schools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Learning in Central Africa</a:t>
            </a:r>
            <a:endParaRPr lang="en-US" sz="2800" dirty="0" smtClean="0"/>
          </a:p>
          <a:p>
            <a:pPr marL="568325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 Cameroon, most children leave school </a:t>
            </a:r>
            <a:r>
              <a:rPr lang="en-US" u="sng" dirty="0" smtClean="0"/>
              <a:t>at age 12</a:t>
            </a:r>
          </a:p>
          <a:p>
            <a:pPr marL="568325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 Central African Republic, kids 6 to 14 are required to attend school</a:t>
            </a:r>
          </a:p>
          <a:p>
            <a:pPr marL="568325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Cameroon, Gabon, Republic of the Congo are adding </a:t>
            </a:r>
            <a:r>
              <a:rPr lang="en-US" u="sng" dirty="0" smtClean="0"/>
              <a:t>higher education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Section 5: Southern Africa</a:t>
            </a:r>
            <a:endParaRPr lang="en-US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Great Zimbabwe and the Mutapa Empire thrived on the gold trade.</a:t>
            </a:r>
          </a:p>
          <a:p>
            <a:pPr eaLnBrk="1" hangingPunct="1"/>
            <a:r>
              <a:rPr lang="en-US" altLang="en-US" smtClean="0"/>
              <a:t>The wealth of Southern Africa is tied to the land, and conflicts over land and resources often result.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68725"/>
            <a:ext cx="453390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1295400" y="6346825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Victoria Falls, Zimbabwe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981513-0277-4249-BA1C-A646B6EDDA9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Trade Builds Empires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56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Southern African Countries</a:t>
            </a:r>
            <a:endParaRPr lang="en-US" sz="2800" dirty="0" smtClean="0"/>
          </a:p>
          <a:p>
            <a:pPr marL="63500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Angola, Botswana, Comoros, Lesotho, Madagascar, Malawi, Mauritius, Mozambique, </a:t>
            </a:r>
            <a:r>
              <a:rPr lang="en-US" dirty="0" err="1" smtClean="0"/>
              <a:t>Nambia</a:t>
            </a:r>
            <a:r>
              <a:rPr lang="en-US" dirty="0" smtClean="0"/>
              <a:t>, South Africa, Swaziland, Zambia, Zimbabwe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/>
              <a:t>Gold Trade Spawns Great Zimbabwe</a:t>
            </a:r>
          </a:p>
          <a:p>
            <a:pPr marL="63500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Great </a:t>
            </a:r>
            <a:r>
              <a:rPr lang="en-US" dirty="0" smtClean="0"/>
              <a:t>Zimbabwe — </a:t>
            </a:r>
            <a:r>
              <a:rPr lang="en-US" dirty="0"/>
              <a:t>Shona </a:t>
            </a:r>
            <a:r>
              <a:rPr lang="en-US" dirty="0" smtClean="0"/>
              <a:t>people form </a:t>
            </a:r>
            <a:r>
              <a:rPr lang="en-US" u="sng" dirty="0" smtClean="0"/>
              <a:t>a major </a:t>
            </a:r>
            <a:r>
              <a:rPr lang="en-US" u="sng" dirty="0"/>
              <a:t>gold-trading city</a:t>
            </a:r>
            <a:r>
              <a:rPr lang="en-US" dirty="0"/>
              <a:t> </a:t>
            </a:r>
            <a:r>
              <a:rPr lang="en-US" dirty="0" smtClean="0"/>
              <a:t>around 1000</a:t>
            </a:r>
            <a:endParaRPr lang="en-US" dirty="0"/>
          </a:p>
          <a:p>
            <a:pPr marL="914400"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abandoned around 1450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/>
              <a:t>Mutapa Empire</a:t>
            </a:r>
          </a:p>
          <a:p>
            <a:pPr marL="63500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Legend says </a:t>
            </a:r>
            <a:r>
              <a:rPr lang="en-US" dirty="0" err="1"/>
              <a:t>Mutota</a:t>
            </a:r>
            <a:r>
              <a:rPr lang="en-US" dirty="0"/>
              <a:t> founded new state in 1440</a:t>
            </a:r>
          </a:p>
          <a:p>
            <a:pPr marL="914400" lvl="2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/>
              <a:t>Mutapa Empire soon covered </a:t>
            </a:r>
            <a:r>
              <a:rPr lang="en-US" u="sng" dirty="0"/>
              <a:t>almost all of Zimbabwe</a:t>
            </a:r>
          </a:p>
          <a:p>
            <a:pPr marL="635000"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Thriving gold empire declines in 1500s amid Portuguese interference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Institution of Apartheid</a:t>
            </a:r>
            <a:endParaRPr lang="en-US" sz="3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943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 smtClean="0"/>
              <a:t>The Policy of Apartheid in South Africa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400" dirty="0"/>
              <a:t>Racial tensions had existed in South Africa since the arrival of the Boers in the 1600s. 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sz="2400" dirty="0"/>
              <a:t>In 1948, an all white South African government instituted the policy of </a:t>
            </a:r>
            <a:r>
              <a:rPr lang="en-US" altLang="en-US" sz="2400" u="sng" dirty="0"/>
              <a:t>apartheid</a:t>
            </a:r>
            <a:r>
              <a:rPr lang="en-US" altLang="en-US" sz="2400" dirty="0" smtClean="0"/>
              <a:t>.</a:t>
            </a:r>
          </a:p>
          <a:p>
            <a:pPr marL="519113" lvl="2">
              <a:buFont typeface="Courier New" panose="02070309020205020404" pitchFamily="49" charset="0"/>
              <a:buChar char="o"/>
            </a:pPr>
            <a:r>
              <a:rPr lang="en-US" altLang="en-US" dirty="0" smtClean="0"/>
              <a:t>The word Apartheid means </a:t>
            </a:r>
            <a:r>
              <a:rPr lang="en-US" altLang="en-US" u="sng" dirty="0" smtClean="0"/>
              <a:t>“apartness”</a:t>
            </a:r>
          </a:p>
          <a:p>
            <a:pPr marL="519113" lvl="2">
              <a:buFont typeface="Courier New" panose="02070309020205020404" pitchFamily="49" charset="0"/>
              <a:buChar char="o"/>
            </a:pPr>
            <a:r>
              <a:rPr lang="en-US" altLang="en-US" dirty="0" smtClean="0"/>
              <a:t>Apartheid was a policy of complete </a:t>
            </a:r>
            <a:br>
              <a:rPr lang="en-US" altLang="en-US" dirty="0" smtClean="0"/>
            </a:br>
            <a:r>
              <a:rPr lang="en-US" altLang="en-US" dirty="0" smtClean="0"/>
              <a:t>separation of different races in </a:t>
            </a:r>
            <a:r>
              <a:rPr lang="en-US" altLang="en-US" u="sng" dirty="0" smtClean="0"/>
              <a:t>schools,</a:t>
            </a:r>
            <a:br>
              <a:rPr lang="en-US" altLang="en-US" u="sng" dirty="0" smtClean="0"/>
            </a:br>
            <a:r>
              <a:rPr lang="en-US" altLang="en-US" u="sng" dirty="0" smtClean="0"/>
              <a:t>hospitals, neighborhoods</a:t>
            </a:r>
            <a:r>
              <a:rPr lang="en-US" altLang="en-US" dirty="0" smtClean="0"/>
              <a:t>.</a:t>
            </a:r>
          </a:p>
          <a:p>
            <a:pPr marL="519113" lvl="2">
              <a:buFont typeface="Courier New" panose="02070309020205020404" pitchFamily="49" charset="0"/>
              <a:buChar char="o"/>
            </a:pPr>
            <a:r>
              <a:rPr lang="en-US" altLang="en-US" dirty="0" smtClean="0"/>
              <a:t>During this time, Blacks made up 75% of</a:t>
            </a:r>
            <a:br>
              <a:rPr lang="en-US" altLang="en-US" dirty="0" smtClean="0"/>
            </a:br>
            <a:r>
              <a:rPr lang="en-US" altLang="en-US" dirty="0" smtClean="0"/>
              <a:t>population, but owned less than 15% of</a:t>
            </a:r>
            <a:br>
              <a:rPr lang="en-US" altLang="en-US" dirty="0" smtClean="0"/>
            </a:br>
            <a:r>
              <a:rPr lang="en-US" altLang="en-US" dirty="0" smtClean="0"/>
              <a:t>the land.</a:t>
            </a:r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1026" name="Picture 2" descr="https://i.ytimg.com/vi/RZo2NpfvUyg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6898" r="-1" b="9768"/>
          <a:stretch/>
        </p:blipFill>
        <p:spPr bwMode="auto">
          <a:xfrm>
            <a:off x="2895600" y="5424199"/>
            <a:ext cx="2321011" cy="12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originals/da/62/da/da62dad0a351cb77c128c65db37049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r="32834"/>
          <a:stretch/>
        </p:blipFill>
        <p:spPr bwMode="auto">
          <a:xfrm>
            <a:off x="6400800" y="2788042"/>
            <a:ext cx="2590800" cy="394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/>
          <a:lstStyle/>
          <a:p>
            <a:r>
              <a:rPr lang="en-US" altLang="en-US" sz="2800" dirty="0" smtClean="0"/>
              <a:t>In 1949, the South African government banned all inter-racial marriages.</a:t>
            </a:r>
          </a:p>
          <a:p>
            <a:r>
              <a:rPr lang="en-US" altLang="en-US" sz="2800" dirty="0" smtClean="0"/>
              <a:t>In 1950 the Group Areas Act was passed to specify separate areas for separate races. </a:t>
            </a:r>
          </a:p>
          <a:p>
            <a:pPr marL="630238" lvl="1"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White and black people would live and work in different neighborhoods.</a:t>
            </a:r>
          </a:p>
          <a:p>
            <a:pPr marL="630238" lvl="1"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All public facilities were segregated.</a:t>
            </a:r>
            <a:br>
              <a:rPr lang="en-US" altLang="en-US" sz="2400" dirty="0" smtClean="0"/>
            </a:br>
            <a:r>
              <a:rPr lang="en-US" altLang="en-US" sz="2400" dirty="0" smtClean="0"/>
              <a:t> (Schools, courts, hospitals.)</a:t>
            </a:r>
          </a:p>
          <a:p>
            <a:pPr marL="630238" lvl="1"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All blacks were required to carry </a:t>
            </a:r>
            <a:br>
              <a:rPr lang="en-US" altLang="en-US" sz="2400" dirty="0" smtClean="0"/>
            </a:br>
            <a:r>
              <a:rPr lang="en-US" altLang="en-US" sz="2400" dirty="0" smtClean="0"/>
              <a:t>``pass books'' containing fingerprints,</a:t>
            </a:r>
            <a:br>
              <a:rPr lang="en-US" altLang="en-US" sz="2400" dirty="0" smtClean="0"/>
            </a:br>
            <a:r>
              <a:rPr lang="en-US" altLang="en-US" sz="2400" dirty="0" smtClean="0"/>
              <a:t> photos, and information.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400" dirty="0" smtClean="0"/>
          </a:p>
          <a:p>
            <a:endParaRPr lang="en-US" altLang="en-US" sz="2800" dirty="0" smtClean="0"/>
          </a:p>
        </p:txBody>
      </p:sp>
      <p:pic>
        <p:nvPicPr>
          <p:cNvPr id="2050" name="Picture 2" descr="https://s-media-cache-ak0.pinimg.com/236x/97/58/34/97583427aead6b901803cffcedefe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971800" cy="352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Institution of Apartheid</a:t>
            </a:r>
            <a:endParaRPr lang="en-US" sz="3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Continental Crossroads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Cradle of Humanity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Prehistoric human remains were found in </a:t>
            </a:r>
            <a:r>
              <a:rPr lang="en-US" u="sng" dirty="0" smtClean="0"/>
              <a:t>Olduvai Gorge</a:t>
            </a:r>
            <a:r>
              <a:rPr lang="en-US" dirty="0" smtClean="0"/>
              <a:t>, Tanzania.</a:t>
            </a:r>
            <a:endParaRPr lang="en-US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 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 Trading Coast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This region includes Burundi, Djibouti, Eritrea, Ethiopia, Kenya, Rwanda, Seychelles, Somalia, Tanzania, and Uganda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</a:t>
            </a:r>
            <a:r>
              <a:rPr lang="en-US" sz="1600" dirty="0" smtClean="0"/>
              <a:t>A.D. </a:t>
            </a:r>
            <a:r>
              <a:rPr lang="en-US" dirty="0" smtClean="0"/>
              <a:t>100s, the Ethiopian civilization of </a:t>
            </a:r>
            <a:r>
              <a:rPr lang="en-US" u="sng" dirty="0" smtClean="0"/>
              <a:t>Aksum</a:t>
            </a:r>
            <a:r>
              <a:rPr lang="en-US" b="1" dirty="0" smtClean="0"/>
              <a:t> </a:t>
            </a:r>
            <a:r>
              <a:rPr lang="en-US" dirty="0" smtClean="0"/>
              <a:t>traded with Egypt and Rome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600s, Arabs, Persians, and Indians traded in this region as well.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important Tanzanian trading city of </a:t>
            </a:r>
            <a:r>
              <a:rPr lang="en-US" dirty="0" err="1" smtClean="0"/>
              <a:t>Kilwa</a:t>
            </a:r>
            <a:r>
              <a:rPr lang="en-US" dirty="0" smtClean="0"/>
              <a:t> flourished during this time.</a:t>
            </a:r>
            <a:endParaRPr lang="en-US" sz="20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This area became a cultural crossroads of goods, ideas, and people.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585340-89EB-4B52-AEE6-F4F67E05134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3200400"/>
            <a:ext cx="914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8100" y="1003375"/>
            <a:ext cx="6324600" cy="4800600"/>
          </a:xfrm>
        </p:spPr>
        <p:txBody>
          <a:bodyPr/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Blacks had formed the African National Congress (ANC) in 1912 to seek rights, but had not been successful.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altLang="en-US" u="sng" dirty="0" smtClean="0"/>
              <a:t>Nelson Mandela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was a leader of the African National Congress. He was imprisoned in 1962 and </a:t>
            </a:r>
            <a:r>
              <a:rPr lang="en-US" altLang="en-US" u="sng" dirty="0" smtClean="0"/>
              <a:t>accused of being a traitor</a:t>
            </a:r>
            <a:r>
              <a:rPr lang="en-US" altLang="en-US" dirty="0" smtClean="0"/>
              <a:t>.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2"/>
            <a:endParaRPr lang="en-US" altLang="en-US" sz="2000" dirty="0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119033"/>
            <a:ext cx="2733675" cy="36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6291262" y="5888831"/>
            <a:ext cx="2057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Nelson Mandela</a:t>
            </a:r>
            <a:r>
              <a:rPr lang="en-US" altLang="en-US" sz="1100" b="1" dirty="0"/>
              <a:t> </a:t>
            </a:r>
            <a:endParaRPr lang="en-US" altLang="en-US" sz="11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Institution of Apartheid</a:t>
            </a:r>
            <a:endParaRPr lang="en-US" sz="3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2117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000" dirty="0"/>
              <a:t>Apartheid hurt the South African economy.</a:t>
            </a:r>
          </a:p>
          <a:p>
            <a:pPr marL="630238" lvl="1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Other nations imposed </a:t>
            </a:r>
            <a:r>
              <a:rPr lang="en-US" sz="2400" u="sng" dirty="0"/>
              <a:t>economic sanctions </a:t>
            </a:r>
            <a:r>
              <a:rPr lang="en-US" sz="2400" dirty="0"/>
              <a:t>on South Africa.</a:t>
            </a:r>
          </a:p>
          <a:p>
            <a:pPr marL="630238" lvl="1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South Africa was forced out of the British Commonwealth in 1961.</a:t>
            </a:r>
          </a:p>
          <a:p>
            <a:pPr marL="630238" lvl="1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Violent protests destroyed businesses/ communities.</a:t>
            </a:r>
          </a:p>
          <a:p>
            <a:pPr marL="630238" lvl="1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A majority of young blacks were uneducated.</a:t>
            </a:r>
          </a:p>
          <a:p>
            <a:pPr>
              <a:defRPr/>
            </a:pPr>
            <a:r>
              <a:rPr lang="en-US" sz="3000" dirty="0"/>
              <a:t>Two economies developed in South Africa:</a:t>
            </a:r>
          </a:p>
          <a:p>
            <a:pPr marL="630238" lvl="1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An upper-middle income class in industrial cities like Johannesburg and Cape Town.</a:t>
            </a:r>
          </a:p>
          <a:p>
            <a:pPr marL="630238" lvl="1"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And a poverty-stricken class in poor rural areas, black townships, and </a:t>
            </a:r>
            <a:r>
              <a:rPr lang="en-US" sz="2400" u="sng" dirty="0"/>
              <a:t>shantytowns</a:t>
            </a:r>
            <a:r>
              <a:rPr lang="en-US" sz="2400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Institution of Apartheid</a:t>
            </a:r>
            <a:endParaRPr lang="en-US" sz="3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6019800" cy="5867400"/>
          </a:xfrm>
        </p:spPr>
        <p:txBody>
          <a:bodyPr/>
          <a:lstStyle/>
          <a:p>
            <a:r>
              <a:rPr lang="en-US" altLang="en-US" sz="2400" dirty="0" smtClean="0"/>
              <a:t>In late 1980s, under pressure from the rest of the world, South Africa began reforming the Apartheid system.</a:t>
            </a:r>
          </a:p>
          <a:p>
            <a:pPr marL="630238" lvl="1">
              <a:buFont typeface="Courier New" panose="02070309020205020404" pitchFamily="49" charset="0"/>
              <a:buChar char="o"/>
              <a:defRPr/>
            </a:pPr>
            <a:r>
              <a:rPr lang="en-US" altLang="en-US" sz="2400" u="sng" dirty="0"/>
              <a:t>F.W. de Klerk</a:t>
            </a:r>
            <a:r>
              <a:rPr lang="en-US" altLang="en-US" sz="2400" dirty="0"/>
              <a:t>, a leader of the National Party, became president in 1989.</a:t>
            </a:r>
          </a:p>
          <a:p>
            <a:pPr marL="630238" lvl="1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President de Klerk worked to end Apartheid and restore balance to the government of South Africa.</a:t>
            </a:r>
          </a:p>
          <a:p>
            <a:pPr marL="630238" lvl="1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Nelson Mandela was freed from prison in 1990 and </a:t>
            </a:r>
            <a:r>
              <a:rPr lang="en-US" altLang="en-US" sz="2400" u="sng" dirty="0"/>
              <a:t>elected president in 1994</a:t>
            </a:r>
            <a:r>
              <a:rPr lang="en-US" altLang="en-US" sz="2400" dirty="0"/>
              <a:t>.</a:t>
            </a:r>
          </a:p>
          <a:p>
            <a:pPr marL="630238" lvl="1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A new, democratic constitution passed in 1996 officially putting an end to the institution of Apartheid.</a:t>
            </a:r>
          </a:p>
          <a:p>
            <a:endParaRPr lang="en-US" altLang="en-US" dirty="0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61" y="1371600"/>
            <a:ext cx="259618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6344962" y="5086350"/>
            <a:ext cx="25961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F.W. de Klerk 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3775AC-188F-41AC-9868-BAA8963C57F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Institution of Apartheid</a:t>
            </a:r>
            <a:endParaRPr lang="en-US" sz="3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534400" cy="51355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 smtClean="0"/>
              <a:t>Success at a Cost</a:t>
            </a:r>
            <a:endParaRPr lang="en-US" altLang="en-US" sz="2800" dirty="0" smtClean="0"/>
          </a:p>
          <a:p>
            <a:pPr marL="635000"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Botswana became independent from European powers in 1966,  and had long-term economic growth.</a:t>
            </a:r>
          </a:p>
          <a:p>
            <a:pPr marL="914400" lvl="2" eaLnBrk="1" fontAlgn="auto" hangingPunct="1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200" dirty="0"/>
              <a:t>world’s third-largest </a:t>
            </a:r>
            <a:r>
              <a:rPr lang="en-US" altLang="en-US" sz="2200" u="sng" dirty="0"/>
              <a:t>diamond</a:t>
            </a:r>
            <a:r>
              <a:rPr lang="en-US" altLang="en-US" sz="2200" dirty="0"/>
              <a:t> producer</a:t>
            </a:r>
          </a:p>
          <a:p>
            <a:pPr marL="914400" lvl="2" eaLnBrk="1" fontAlgn="auto" hangingPunct="1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200" dirty="0"/>
              <a:t>diamonds account for 63% of government revenue</a:t>
            </a:r>
          </a:p>
          <a:p>
            <a:pPr marL="635000"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Diamonds make 20% of the population rich, but 80% are farmers who don’t benefit.</a:t>
            </a:r>
          </a:p>
          <a:p>
            <a:pPr marL="635000"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/>
              <a:t>Rich buy land for </a:t>
            </a:r>
            <a:r>
              <a:rPr lang="en-US" altLang="en-US" sz="2600" dirty="0" smtClean="0"/>
              <a:t>cattle,</a:t>
            </a:r>
            <a:br>
              <a:rPr lang="en-US" altLang="en-US" sz="2600" dirty="0" smtClean="0"/>
            </a:br>
            <a:r>
              <a:rPr lang="en-US" altLang="en-US" sz="2600" dirty="0" smtClean="0"/>
              <a:t>force </a:t>
            </a:r>
            <a:r>
              <a:rPr lang="en-US" altLang="en-US" sz="2600" dirty="0"/>
              <a:t>off farmers</a:t>
            </a:r>
            <a:r>
              <a:rPr lang="en-US" altLang="en-US" sz="2600" dirty="0" smtClean="0"/>
              <a:t>,</a:t>
            </a:r>
            <a:br>
              <a:rPr lang="en-US" altLang="en-US" sz="2600" dirty="0" smtClean="0"/>
            </a:br>
            <a:r>
              <a:rPr lang="en-US" altLang="en-US" sz="2600" dirty="0" smtClean="0"/>
              <a:t>increase </a:t>
            </a:r>
            <a:r>
              <a:rPr lang="en-US" altLang="en-US" sz="2600" dirty="0"/>
              <a:t>meat production</a:t>
            </a:r>
          </a:p>
          <a:p>
            <a:pPr marL="914400" lvl="2" eaLnBrk="1" fontAlgn="auto" hangingPunct="1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200" dirty="0"/>
              <a:t>but overall food production </a:t>
            </a:r>
            <a:r>
              <a:rPr lang="en-US" altLang="en-US" sz="2200" dirty="0" smtClean="0"/>
              <a:t>is</a:t>
            </a:r>
            <a:br>
              <a:rPr lang="en-US" altLang="en-US" sz="2200" dirty="0" smtClean="0"/>
            </a:br>
            <a:r>
              <a:rPr lang="en-US" altLang="en-US" sz="2200" dirty="0" smtClean="0"/>
              <a:t>only </a:t>
            </a:r>
            <a:r>
              <a:rPr lang="en-US" altLang="en-US" sz="2200" u="sng" dirty="0"/>
              <a:t>50% </a:t>
            </a:r>
            <a:r>
              <a:rPr lang="en-US" altLang="en-US" sz="2200" dirty="0"/>
              <a:t>of what’s needed</a:t>
            </a:r>
          </a:p>
        </p:txBody>
      </p:sp>
      <p:pic>
        <p:nvPicPr>
          <p:cNvPr id="7170" name="Picture 2" descr="http://allafrica.com/download/pic/main/main/csiid/00320374:78a9ea848d315349cee65b80a0900201:arc614x376:w1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r="8167"/>
          <a:stretch/>
        </p:blipFill>
        <p:spPr bwMode="auto">
          <a:xfrm>
            <a:off x="4479036" y="3124200"/>
            <a:ext cx="462686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stinations.flysaa.com/photos/johannesbur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1343" cy="68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in Southern Africa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11763"/>
          </a:xfrm>
          <a:solidFill>
            <a:srgbClr val="F2F2F2">
              <a:alpha val="74902"/>
            </a:srgbClr>
          </a:solidFill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Johannesburg</a:t>
            </a:r>
            <a:endParaRPr lang="en-US" sz="28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5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Grew </a:t>
            </a:r>
            <a:r>
              <a:rPr lang="en-US" sz="25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from small gold mining town 100 years ago to 6 million people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Because </a:t>
            </a:r>
            <a:r>
              <a:rPr lang="en-US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of apartheid, Johannesburg grew into two cities</a:t>
            </a:r>
          </a:p>
          <a:p>
            <a:pPr marL="630238" lvl="1"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all-white </a:t>
            </a:r>
            <a:r>
              <a:rPr lang="en-US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suburbs in north, poor black townships in south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Modern and Traditional Lifestyles</a:t>
            </a:r>
            <a:endParaRPr lang="en-US" sz="2800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Some live modern lives as doctors, lawyers, professionals in suburbs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Many blacks work menial jobs and live in homelands, and shantytowns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Some ethnic groups keep traditional lifestyles</a:t>
            </a:r>
          </a:p>
          <a:p>
            <a:pPr marL="630238"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work as </a:t>
            </a:r>
            <a:r>
              <a:rPr lang="en-US" u="sng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farmers, traders, herders</a:t>
            </a:r>
            <a:r>
              <a:rPr lang="en-US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a:rPr>
              <a:t>, metalworkers (like Zulu)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Population Distribution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EF9E1D-8F9F-4EB7-9C51-7CEF7562108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5844" name="Picture 4" descr="http://earthobservatory.nasa.gov/Features/Location/Images/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371600"/>
            <a:ext cx="38846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3581400" y="6248400"/>
            <a:ext cx="1654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(Earthobservatory.nasa.gov)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Colonization Disrupts Africa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Scramble for Africa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19</a:t>
            </a:r>
            <a:r>
              <a:rPr lang="en-US" sz="1200" dirty="0" smtClean="0"/>
              <a:t>th</a:t>
            </a:r>
            <a:r>
              <a:rPr lang="en-US" dirty="0" smtClean="0"/>
              <a:t>-century Europeans sought African resources to use to build up their own economies.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1884–85 the </a:t>
            </a:r>
            <a:r>
              <a:rPr lang="en-US" u="sng" dirty="0" smtClean="0"/>
              <a:t>Berlin Conference</a:t>
            </a:r>
            <a:r>
              <a:rPr lang="en-US" b="1" dirty="0" smtClean="0"/>
              <a:t> </a:t>
            </a:r>
            <a:r>
              <a:rPr lang="en-US" dirty="0" smtClean="0"/>
              <a:t>divided Africa between European nations; African input wasn’t asked for.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Ethiopia Avoids Colonization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Emperor </a:t>
            </a:r>
            <a:r>
              <a:rPr lang="en-US" dirty="0" err="1" smtClean="0"/>
              <a:t>Menelik</a:t>
            </a:r>
            <a:r>
              <a:rPr lang="en-US" dirty="0" smtClean="0"/>
              <a:t> II protected Ethiopia from an Italian invasion in 1896.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Conflict in East Africa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Independent by 1970s, many countries suffered civil wars, and disputes.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Colonial boundaries mixed ethnic groups, and lead to internal conflicts.</a:t>
            </a:r>
            <a:endParaRPr lang="en-US" sz="20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A74BC8-A520-4F61-999D-F3CFBDD73FE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Farming and Tourism Economies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Farming in East Africa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Countries grew </a:t>
            </a:r>
            <a:r>
              <a:rPr lang="en-US" u="sng" dirty="0" smtClean="0"/>
              <a:t>cash crops</a:t>
            </a:r>
            <a:r>
              <a:rPr lang="en-US" b="1" dirty="0" smtClean="0"/>
              <a:t> </a:t>
            </a:r>
            <a:r>
              <a:rPr lang="en-US" dirty="0" smtClean="0"/>
              <a:t>for direct sale (coffee, tea, sugar).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Such crops took up farmland needed for growing food.</a:t>
            </a:r>
            <a:endParaRPr lang="en-US" sz="20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People left farms for cities like Addis Ababa, the capital of Ethiopia.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Rapid urban growth strained resources, and agricultural production.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Tourism Creates Wealth and Problems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Wildlife parks in Kenya, Uganda, and Tanzania attract tourists, and income.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need for food, and farmland is threatening wildlife reserves.</a:t>
            </a:r>
            <a:endParaRPr lang="en-US" sz="20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2E4B64-29BB-448E-81A9-BAAF61C987E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Traditional Cultures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8"/>
            <a:ext cx="4495800" cy="50593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Cultures of East Africa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160 different ethnic groups live in this region.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u="sng" dirty="0" err="1" smtClean="0"/>
              <a:t>Masai</a:t>
            </a:r>
            <a:r>
              <a:rPr lang="en-US" b="1" dirty="0" smtClean="0"/>
              <a:t> </a:t>
            </a:r>
            <a:r>
              <a:rPr lang="en-US" dirty="0" smtClean="0"/>
              <a:t>live in the rift valley grasslands of Kenya, and Tanzania.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err="1" smtClean="0"/>
              <a:t>Masai</a:t>
            </a:r>
            <a:r>
              <a:rPr lang="en-US" dirty="0" smtClean="0"/>
              <a:t> herd livestock, farm, and make intricate beadwork and jewelry.</a:t>
            </a:r>
            <a:endParaRPr lang="en-US" sz="20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They wear calfskin, and buffalo-hide clothes.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8198" name="Picture 6" descr="http://theplanetd.com/images/Kenya-Masai-Villagers-10-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6" r="34294" b="40385"/>
          <a:stretch/>
        </p:blipFill>
        <p:spPr bwMode="auto">
          <a:xfrm>
            <a:off x="4474778" y="1417638"/>
            <a:ext cx="4440622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Health Care in Modern Africa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Health Care in Africa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Africa has been devastated by the AIDS pandemic.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pandemic</a:t>
            </a:r>
            <a:r>
              <a:rPr lang="en-US" dirty="0" smtClean="0"/>
              <a:t>—disease outbreak in large population over a wide area</a:t>
            </a:r>
            <a:endParaRPr lang="en-US" sz="20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AIDS is caused by human immunodeficiency virus (HIV)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more people have HIV than AIDS, so AIDS numbers are misleading.</a:t>
            </a:r>
            <a:endParaRPr lang="en-US" sz="20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 African governments hide the scope of the disease.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Experts fear the worst-affected countries could lose 10-20% of their populations.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D8B156-0C2C-447F-9F52-78E16594958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Section 2: North Africa</a:t>
            </a:r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The Nile River valley and ancient Egypt, one of the world’s great civilizations, formed a cultural hearth.</a:t>
            </a:r>
          </a:p>
          <a:p>
            <a:pPr eaLnBrk="1" hangingPunct="1"/>
            <a:r>
              <a:rPr lang="en-US" altLang="en-US" smtClean="0"/>
              <a:t>North Africa shares the Arabic language and the Islamic religion and culture with Southwest Asia.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5238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219200" y="639286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Nile River Valley.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21955B-AD03-4871-B975-6F3AAF34747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Roots of Civilization in North Africa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North African Countries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Morocco, Algeria</a:t>
            </a:r>
            <a:r>
              <a:rPr lang="en-US" dirty="0"/>
              <a:t>, Tunisia</a:t>
            </a:r>
            <a:r>
              <a:rPr lang="en-US" dirty="0" smtClean="0"/>
              <a:t>, </a:t>
            </a:r>
            <a:r>
              <a:rPr lang="en-US" dirty="0"/>
              <a:t>Libya, </a:t>
            </a:r>
            <a:r>
              <a:rPr lang="en-US" dirty="0" smtClean="0"/>
              <a:t>Egypt, Sudan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Egypt Blossoms Along the Nile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Nile’s flooding provided water and rich soil to help the civilization grow.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Nile villages united into the first Egyptian dynasty around 3100 </a:t>
            </a:r>
            <a:r>
              <a:rPr lang="en-US" sz="1600" dirty="0" smtClean="0"/>
              <a:t>B.C.</a:t>
            </a:r>
            <a:endParaRPr lang="en-US" sz="24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Egyptian geometry and medicine were spread by trade.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Carthage</a:t>
            </a:r>
            <a:endParaRPr lang="en-US" sz="28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Legend says the great ancient city of </a:t>
            </a:r>
            <a:r>
              <a:rPr lang="en-US" u="sng" dirty="0" smtClean="0"/>
              <a:t>Carthage</a:t>
            </a:r>
            <a:r>
              <a:rPr lang="en-US" b="1" dirty="0" smtClean="0"/>
              <a:t> </a:t>
            </a:r>
            <a:r>
              <a:rPr lang="en-US" dirty="0" smtClean="0"/>
              <a:t>was founded in 814 </a:t>
            </a:r>
            <a:r>
              <a:rPr lang="en-US" sz="1600" dirty="0" smtClean="0"/>
              <a:t>B.C.</a:t>
            </a:r>
            <a:endParaRPr lang="en-US" sz="24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location on Gulf of Tunis peninsula make it a trade center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8B3097-08E5-452F-8BE7-2750BCA4C5F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2097</Words>
  <Application>Microsoft Office PowerPoint</Application>
  <PresentationFormat>On-screen Show (4:3)</PresentationFormat>
  <Paragraphs>250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Wingdings</vt:lpstr>
      <vt:lpstr>Office Theme</vt:lpstr>
      <vt:lpstr>Chapter 19</vt:lpstr>
      <vt:lpstr>Section 1: East Africa</vt:lpstr>
      <vt:lpstr>Continental Crossroads</vt:lpstr>
      <vt:lpstr>Colonization Disrupts Africa</vt:lpstr>
      <vt:lpstr>Farming and Tourism Economies</vt:lpstr>
      <vt:lpstr>Maintaining Traditional Cultures</vt:lpstr>
      <vt:lpstr>Health Care in Modern Africa</vt:lpstr>
      <vt:lpstr>Section 2: North Africa</vt:lpstr>
      <vt:lpstr>Roots of Civilization in North Africa</vt:lpstr>
      <vt:lpstr>Carthage</vt:lpstr>
      <vt:lpstr>PowerPoint Presentation</vt:lpstr>
      <vt:lpstr>Economics of Oil</vt:lpstr>
      <vt:lpstr>A Culture of Markets and Music</vt:lpstr>
      <vt:lpstr>Changing Roles of Women</vt:lpstr>
      <vt:lpstr>Section 3: West Africa</vt:lpstr>
      <vt:lpstr>A History of Rich Trading Empires</vt:lpstr>
      <vt:lpstr>PowerPoint Presentation</vt:lpstr>
      <vt:lpstr>West Africa Struggles Economically</vt:lpstr>
      <vt:lpstr>Music in Daily Life</vt:lpstr>
      <vt:lpstr>Section 4: Central Africa</vt:lpstr>
      <vt:lpstr>Bantu Migrations and Colonial Expansion</vt:lpstr>
      <vt:lpstr>The Slave Trade</vt:lpstr>
      <vt:lpstr>PowerPoint Presentation</vt:lpstr>
      <vt:lpstr>The Economic Legacy of Colonialism</vt:lpstr>
      <vt:lpstr>Improving Education</vt:lpstr>
      <vt:lpstr>Section 5: Southern Africa</vt:lpstr>
      <vt:lpstr>Gold Trade Builds Empires</vt:lpstr>
      <vt:lpstr>The Institution of Apartheid</vt:lpstr>
      <vt:lpstr>The Institution of Apartheid</vt:lpstr>
      <vt:lpstr>The Institution of Apartheid</vt:lpstr>
      <vt:lpstr>PowerPoint Presentation</vt:lpstr>
      <vt:lpstr>PowerPoint Presentation</vt:lpstr>
      <vt:lpstr>PowerPoint Presentation</vt:lpstr>
      <vt:lpstr>Living in Southern Africa</vt:lpstr>
      <vt:lpstr>Population Distribution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</dc:title>
  <dc:creator>Ted</dc:creator>
  <cp:lastModifiedBy>Paul Goodman</cp:lastModifiedBy>
  <cp:revision>45</cp:revision>
  <dcterms:created xsi:type="dcterms:W3CDTF">2011-10-20T18:04:42Z</dcterms:created>
  <dcterms:modified xsi:type="dcterms:W3CDTF">2019-03-20T16:14:00Z</dcterms:modified>
</cp:coreProperties>
</file>