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63" r:id="rId4"/>
    <p:sldId id="269" r:id="rId5"/>
    <p:sldId id="270" r:id="rId6"/>
    <p:sldId id="268" r:id="rId7"/>
    <p:sldId id="272" r:id="rId8"/>
    <p:sldId id="273" r:id="rId9"/>
    <p:sldId id="276" r:id="rId10"/>
    <p:sldId id="277" r:id="rId11"/>
    <p:sldId id="274" r:id="rId12"/>
    <p:sldId id="275" r:id="rId13"/>
    <p:sldId id="27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B3FF"/>
    <a:srgbClr val="B48FFF"/>
    <a:srgbClr val="FFCCFF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99" autoAdjust="0"/>
  </p:normalViewPr>
  <p:slideViewPr>
    <p:cSldViewPr>
      <p:cViewPr varScale="1">
        <p:scale>
          <a:sx n="57" d="100"/>
          <a:sy n="57" d="100"/>
        </p:scale>
        <p:origin x="154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8A5905-81A2-4A16-9484-696C1C2194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4E7C2-67B6-49B8-BC03-E73F7B7137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3CCC66-4F80-401D-BE12-A40EE81C8762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4E79FC-5C2E-49D3-A4AB-6B8A11C8F1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8BCF29-0F23-42FD-8B5D-2FD025A08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74D05-B799-4103-BD10-60120FDE94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49C07-15EC-4B11-A01B-2BF9BA9E0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8D67C4-B820-4834-B336-FE72563A2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51C5555-E3EE-4FD1-B619-E03BD2844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170B361A-D120-4538-ADD0-0939C06B8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3A501DE-0E6B-4CA0-8A8B-465F04B96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7EA260-ADE8-416B-BB57-E32F18AEB5A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CEC47AD-07BD-49F9-BFFC-EF0D932938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BE65FC6-4730-408E-9DE6-332168B25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58F1115-8BBD-4C71-B13C-87A77F1E2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38A91-1145-4051-A9D4-B2910C6EC74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0B04C29-1F0C-42FB-B1BE-A4CA0EB855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630E50E-37A6-4224-9F96-8F8B515D4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004496D-67E7-491A-B675-7DEF26B718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53085F-0CFB-4CA8-B014-A77F258081F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AE91FFF-CFE2-4141-BE12-086E424B8E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38F7BD6-BD95-4457-A3FC-3FEDBA5A2E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475B537-75E8-4B6A-94C1-D77075CA8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304473-0E05-41C8-AFE6-B2273084B2C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DAC062C-4056-4E8A-867E-97013A2C7B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DCD9BEE-AEAF-44BE-B071-ABD33DEA5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River flooded unpredictably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9D7EF19-5753-4A50-86F2-8F0F12BE2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72289A-645A-49E7-B888-AFE8C4BEB6E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1A60DBD-0160-49AA-B51F-B6334CD37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41CDF6D-E96A-4985-8DD8-5089018A0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B61F6EC-6EF6-40CC-8A38-16EF8D969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FC437B-4010-420C-BA33-37CCC90B84C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6DA22E7-E8CE-43E3-B4E3-176BCC4775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16B01B5-1C40-44A1-8DF5-74EA0E686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9B84502-5AC4-4B2E-A3CE-1936FCB5B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A5C235-2F39-4AC4-8677-B7DEA9B4A9D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6F9599E-C9FA-4E26-9674-E7A3D1C8E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81DA80F-440B-4E55-B932-F86620B03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E7425DA-B9A9-459D-A75B-783623EB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AA991C-EA89-4BA0-BC2E-E02354BAC5F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530FF70-3B5A-48DA-9C6A-0826293209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DB2A75D-A473-48FE-BA54-9E03E1D29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38E23DC-D018-4488-BBA2-93C43DF43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3733AF-7111-4F45-92BC-A6ADD00C2B6B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7FF2272-61E3-401E-A3B8-84754E7A2B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72F90D1-6ED7-4276-B840-0BAD5FCC4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C0D2762-1758-4E6E-B1CC-6774ACFD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04D7DC-FB47-4396-9250-1CEA2924143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B4E850C-6A0F-4270-8984-6487B43DC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464AC82-7C8D-44E7-923A-B5A0D55D1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AD3E1E9-8922-47E6-BEC2-24FD900D20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397AA4-88EB-4E38-A3D4-6DB072BA4BD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305800" cy="5638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2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31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49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93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57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79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6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0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24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4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4C2ABDA-CDEF-4024-87CF-85FE945A28A1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>
              <a:extLst>
                <a:ext uri="{FF2B5EF4-FFF2-40B4-BE49-F238E27FC236}">
                  <a16:creationId xmlns:a16="http://schemas.microsoft.com/office/drawing/2014/main" id="{7CC3551A-CE3A-4F83-8518-F028D2000F2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>
                <a:extLst>
                  <a:ext uri="{FF2B5EF4-FFF2-40B4-BE49-F238E27FC236}">
                    <a16:creationId xmlns:a16="http://schemas.microsoft.com/office/drawing/2014/main" id="{8CFAF2D4-C1BA-4842-B72D-D1BA5518B4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6 h 720"/>
                  <a:gd name="T4" fmla="*/ 624 w 1000"/>
                  <a:gd name="T5" fmla="*/ 5746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>
                <a:extLst>
                  <a:ext uri="{FF2B5EF4-FFF2-40B4-BE49-F238E27FC236}">
                    <a16:creationId xmlns:a16="http://schemas.microsoft.com/office/drawing/2014/main" id="{0694B241-0A6A-4C01-803E-5FA4909F2A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>
                <a:extLst>
                  <a:ext uri="{FF2B5EF4-FFF2-40B4-BE49-F238E27FC236}">
                    <a16:creationId xmlns:a16="http://schemas.microsoft.com/office/drawing/2014/main" id="{5F6D153B-2B93-43AC-97C0-FC763FD1F8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60" y="167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>
                <a:extLst>
                  <a:ext uri="{FF2B5EF4-FFF2-40B4-BE49-F238E27FC236}">
                    <a16:creationId xmlns:a16="http://schemas.microsoft.com/office/drawing/2014/main" id="{C2250D28-EFB8-425C-9740-4A4E3697BA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79" y="1763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>
                <a:extLst>
                  <a:ext uri="{FF2B5EF4-FFF2-40B4-BE49-F238E27FC236}">
                    <a16:creationId xmlns:a16="http://schemas.microsoft.com/office/drawing/2014/main" id="{A8D2864F-C1C4-47FF-87EC-823093525E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>
                <a:extLst>
                  <a:ext uri="{FF2B5EF4-FFF2-40B4-BE49-F238E27FC236}">
                    <a16:creationId xmlns:a16="http://schemas.microsoft.com/office/drawing/2014/main" id="{B0697D54-464C-43A3-8CB8-D5E4A1986D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4 h 272"/>
                  <a:gd name="T4" fmla="*/ 240 w 624"/>
                  <a:gd name="T5" fmla="*/ 321 h 272"/>
                  <a:gd name="T6" fmla="*/ 624 w 624"/>
                  <a:gd name="T7" fmla="*/ 36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>
                <a:extLst>
                  <a:ext uri="{FF2B5EF4-FFF2-40B4-BE49-F238E27FC236}">
                    <a16:creationId xmlns:a16="http://schemas.microsoft.com/office/drawing/2014/main" id="{60CFD42F-94BF-4066-85C5-AF70F7E921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1" y="1728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>
                <a:extLst>
                  <a:ext uri="{FF2B5EF4-FFF2-40B4-BE49-F238E27FC236}">
                    <a16:creationId xmlns:a16="http://schemas.microsoft.com/office/drawing/2014/main" id="{931D3889-686D-4A79-BE55-EC7E7FBDA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1" y="165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>
                <a:extLst>
                  <a:ext uri="{FF2B5EF4-FFF2-40B4-BE49-F238E27FC236}">
                    <a16:creationId xmlns:a16="http://schemas.microsoft.com/office/drawing/2014/main" id="{E744D8E8-6D8D-4B26-B464-4C88D1FD6F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>
                <a:extLst>
                  <a:ext uri="{FF2B5EF4-FFF2-40B4-BE49-F238E27FC236}">
                    <a16:creationId xmlns:a16="http://schemas.microsoft.com/office/drawing/2014/main" id="{1B5D0583-F200-45E4-BB51-BA7EC9A5CF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>
                <a:extLst>
                  <a:ext uri="{FF2B5EF4-FFF2-40B4-BE49-F238E27FC236}">
                    <a16:creationId xmlns:a16="http://schemas.microsoft.com/office/drawing/2014/main" id="{829DA848-8FFF-454E-AB01-C877C919BD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3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>
                <a:extLst>
                  <a:ext uri="{FF2B5EF4-FFF2-40B4-BE49-F238E27FC236}">
                    <a16:creationId xmlns:a16="http://schemas.microsoft.com/office/drawing/2014/main" id="{ABEA0AD1-C912-407D-83A3-6B43FEDED27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>
                <a:extLst>
                  <a:ext uri="{FF2B5EF4-FFF2-40B4-BE49-F238E27FC236}">
                    <a16:creationId xmlns:a16="http://schemas.microsoft.com/office/drawing/2014/main" id="{D11E7C9D-46D2-4AB5-A8E2-F115BF840C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9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>
                <a:extLst>
                  <a:ext uri="{FF2B5EF4-FFF2-40B4-BE49-F238E27FC236}">
                    <a16:creationId xmlns:a16="http://schemas.microsoft.com/office/drawing/2014/main" id="{B4DAF0BD-6546-4CCB-945D-4B547D925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0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>
                <a:extLst>
                  <a:ext uri="{FF2B5EF4-FFF2-40B4-BE49-F238E27FC236}">
                    <a16:creationId xmlns:a16="http://schemas.microsoft.com/office/drawing/2014/main" id="{7415DB93-37D8-49F8-8496-0900203F30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93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>
                <a:extLst>
                  <a:ext uri="{FF2B5EF4-FFF2-40B4-BE49-F238E27FC236}">
                    <a16:creationId xmlns:a16="http://schemas.microsoft.com/office/drawing/2014/main" id="{EADED55F-9571-4C9F-871A-4AA1DEAD82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40" y="1736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>
                <a:extLst>
                  <a:ext uri="{FF2B5EF4-FFF2-40B4-BE49-F238E27FC236}">
                    <a16:creationId xmlns:a16="http://schemas.microsoft.com/office/drawing/2014/main" id="{1594F205-B7B6-4227-9BE4-ECBCE36D9C7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>
                <a:extLst>
                  <a:ext uri="{FF2B5EF4-FFF2-40B4-BE49-F238E27FC236}">
                    <a16:creationId xmlns:a16="http://schemas.microsoft.com/office/drawing/2014/main" id="{1F7FDF1C-FBA3-4995-A781-7B354137FC9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4" y="167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>
                <a:extLst>
                  <a:ext uri="{FF2B5EF4-FFF2-40B4-BE49-F238E27FC236}">
                    <a16:creationId xmlns:a16="http://schemas.microsoft.com/office/drawing/2014/main" id="{FA9DFE9D-198C-4C52-8C5E-5FF670FA59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67" y="1699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>
              <a:extLst>
                <a:ext uri="{FF2B5EF4-FFF2-40B4-BE49-F238E27FC236}">
                  <a16:creationId xmlns:a16="http://schemas.microsoft.com/office/drawing/2014/main" id="{6D5E0361-AE02-49AA-BC57-CE51EBA44F96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>
              <a:extLst>
                <a:ext uri="{FF2B5EF4-FFF2-40B4-BE49-F238E27FC236}">
                  <a16:creationId xmlns:a16="http://schemas.microsoft.com/office/drawing/2014/main" id="{A8687C8C-A0C6-4FF8-8A33-7490CB191E0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>
            <a:extLst>
              <a:ext uri="{FF2B5EF4-FFF2-40B4-BE49-F238E27FC236}">
                <a16:creationId xmlns:a16="http://schemas.microsoft.com/office/drawing/2014/main" id="{F9FFBFC5-0A87-47D4-9076-698A2A297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B00F9D76-A341-49BC-8569-502CFBF80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4">
            <a:extLst>
              <a:ext uri="{FF2B5EF4-FFF2-40B4-BE49-F238E27FC236}">
                <a16:creationId xmlns:a16="http://schemas.microsoft.com/office/drawing/2014/main" id="{735BD12C-BDC9-4EBF-A5E3-3EA46F8DC4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u="sng"/>
              <a:t>Essential Question</a:t>
            </a:r>
            <a:r>
              <a:rPr lang="en-US" altLang="en-US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What were the important characteristics of the civilizations</a:t>
            </a:r>
            <a:br>
              <a:rPr lang="en-US" altLang="en-US"/>
            </a:br>
            <a:r>
              <a:rPr lang="en-US" altLang="en-US"/>
              <a:t>in Mesopotamia?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u="sng">
                <a:solidFill>
                  <a:srgbClr val="FF0000"/>
                </a:solidFill>
              </a:rPr>
              <a:t>Warm-Up Question</a:t>
            </a:r>
            <a:r>
              <a:rPr lang="en-US" altLang="en-US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Why was the Neolithic Revolution such a big deal?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Which of the 5 characteristics of civilizations do you think is most important?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6D1C2F0-A5EE-4EB1-9FB6-9EBDD0B69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838200"/>
          </a:xfrm>
        </p:spPr>
        <p:txBody>
          <a:bodyPr/>
          <a:lstStyle/>
          <a:p>
            <a:pPr eaLnBrk="1" hangingPunct="1"/>
            <a:r>
              <a:rPr lang="en-US" altLang="en-US" sz="4000"/>
              <a:t>Lasting Contributions 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A223FCE-EB74-4F1A-BDEB-E4FC6E8F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>
            <a:extLst>
              <a:ext uri="{FF2B5EF4-FFF2-40B4-BE49-F238E27FC236}">
                <a16:creationId xmlns:a16="http://schemas.microsoft.com/office/drawing/2014/main" id="{A4848F0C-75C7-43E9-BE4E-056578DC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>
            <a:extLst>
              <a:ext uri="{FF2B5EF4-FFF2-40B4-BE49-F238E27FC236}">
                <a16:creationId xmlns:a16="http://schemas.microsoft.com/office/drawing/2014/main" id="{A31E8B41-A850-4632-A2B7-13C70200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2667000" cy="12954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486" name="Picture 404">
            <a:extLst>
              <a:ext uri="{FF2B5EF4-FFF2-40B4-BE49-F238E27FC236}">
                <a16:creationId xmlns:a16="http://schemas.microsoft.com/office/drawing/2014/main" id="{883F7CD7-7B59-44AE-ABB6-5A4CB6D1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838200"/>
            <a:ext cx="6402387" cy="5791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89B4B25-7A78-4425-BD96-6AA87ED65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762000"/>
          </a:xfrm>
        </p:spPr>
        <p:txBody>
          <a:bodyPr/>
          <a:lstStyle/>
          <a:p>
            <a:pPr eaLnBrk="1" hangingPunct="1"/>
            <a:r>
              <a:rPr lang="en-US" altLang="en-US" sz="4000"/>
              <a:t>Lasting Contributions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06083A6-826E-42BE-AD59-A2C20FF8A1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0" y="685800"/>
            <a:ext cx="65532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/>
              <a:t>Writing:</a:t>
            </a:r>
          </a:p>
          <a:p>
            <a:pPr marL="633413" lvl="1" indent="-280988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/>
              <a:t>Sumerians made the world’s 1</a:t>
            </a:r>
            <a:r>
              <a:rPr lang="en-US" altLang="en-US" sz="3800" baseline="30000"/>
              <a:t>st</a:t>
            </a:r>
            <a:r>
              <a:rPr lang="en-US" altLang="en-US" sz="3800"/>
              <a:t> writing called cuneiform </a:t>
            </a:r>
          </a:p>
          <a:p>
            <a:pPr marL="633413" lvl="1" indent="-280988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/>
              <a:t>Phoenicians simplified cuneiform to a 22 letter alphabet</a:t>
            </a:r>
          </a:p>
          <a:p>
            <a:pPr marL="633413" lvl="1" indent="-280988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/>
              <a:t>Phoenician</a:t>
            </a:r>
            <a:r>
              <a:rPr lang="en-US" altLang="en-US" sz="2400"/>
              <a:t> </a:t>
            </a:r>
            <a:r>
              <a:rPr lang="en-US" altLang="en-US" sz="3800"/>
              <a:t>merchants</a:t>
            </a:r>
            <a:r>
              <a:rPr lang="en-US" altLang="en-US" sz="2400"/>
              <a:t> </a:t>
            </a:r>
            <a:r>
              <a:rPr lang="en-US" altLang="en-US" sz="3800"/>
              <a:t>spread the alphabet throughout the Mediterranean world</a:t>
            </a:r>
          </a:p>
          <a:p>
            <a:pPr marL="633413" lvl="1" indent="-280988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/>
              <a:t>The alphabet influenced Greek, Latin, &amp; English  </a:t>
            </a:r>
            <a:endParaRPr lang="en-US" altLang="en-US" sz="3600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CAF0818B-5AEB-4CAD-96E1-4B13CE4A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">
            <a:extLst>
              <a:ext uri="{FF2B5EF4-FFF2-40B4-BE49-F238E27FC236}">
                <a16:creationId xmlns:a16="http://schemas.microsoft.com/office/drawing/2014/main" id="{8E42DC31-2321-471D-99D2-BC03A41B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7">
            <a:extLst>
              <a:ext uri="{FF2B5EF4-FFF2-40B4-BE49-F238E27FC236}">
                <a16:creationId xmlns:a16="http://schemas.microsoft.com/office/drawing/2014/main" id="{BE6B4F2B-D8B0-4640-B269-632D6B84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"/>
            <a:ext cx="2667000" cy="13716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457">
            <a:extLst>
              <a:ext uri="{FF2B5EF4-FFF2-40B4-BE49-F238E27FC236}">
                <a16:creationId xmlns:a16="http://schemas.microsoft.com/office/drawing/2014/main" id="{55C5FF3B-83CA-46F2-98F6-A7AFC149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408238"/>
            <a:ext cx="5113337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1">
            <a:extLst>
              <a:ext uri="{FF2B5EF4-FFF2-40B4-BE49-F238E27FC236}">
                <a16:creationId xmlns:a16="http://schemas.microsoft.com/office/drawing/2014/main" id="{D60F99CF-FA02-4CF2-AF2B-CC09DF80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2750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33E34B8-6FF7-4AD1-8F01-14ECD4C04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762000"/>
          </a:xfrm>
        </p:spPr>
        <p:txBody>
          <a:bodyPr/>
          <a:lstStyle/>
          <a:p>
            <a:pPr eaLnBrk="1" hangingPunct="1"/>
            <a:r>
              <a:rPr lang="en-US" altLang="en-US" sz="4000"/>
              <a:t>Lasting Contributions 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DAFE794-D489-42E6-811E-E5F6262324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3200" y="685800"/>
            <a:ext cx="64008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800"/>
              <a:t>Technology: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800"/>
              <a:t>Sumerians inventions include the wheel, sail, plow, &amp; bronze metalwork</a:t>
            </a:r>
            <a:endParaRPr lang="en-US" altLang="en-US" sz="3600"/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6603F46C-4B6F-41A1-8AD5-1722515C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>
            <a:extLst>
              <a:ext uri="{FF2B5EF4-FFF2-40B4-BE49-F238E27FC236}">
                <a16:creationId xmlns:a16="http://schemas.microsoft.com/office/drawing/2014/main" id="{48B8ECC9-65ED-4AE7-92F3-713A6907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>
            <a:extLst>
              <a:ext uri="{FF2B5EF4-FFF2-40B4-BE49-F238E27FC236}">
                <a16:creationId xmlns:a16="http://schemas.microsoft.com/office/drawing/2014/main" id="{2FB88EF0-9243-4B8B-99E4-19E11EC84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"/>
            <a:ext cx="2667000" cy="13716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319" name="Picture 9">
            <a:extLst>
              <a:ext uri="{FF2B5EF4-FFF2-40B4-BE49-F238E27FC236}">
                <a16:creationId xmlns:a16="http://schemas.microsoft.com/office/drawing/2014/main" id="{2D14B80B-E6D7-4896-81F2-E8718051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267200"/>
            <a:ext cx="6140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>
            <a:extLst>
              <a:ext uri="{FF2B5EF4-FFF2-40B4-BE49-F238E27FC236}">
                <a16:creationId xmlns:a16="http://schemas.microsoft.com/office/drawing/2014/main" id="{B00F3103-1F05-45FF-B535-0AC1DF3B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5867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C1154E79-AA39-403F-97AC-53095B86C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Closure Activity</a:t>
            </a:r>
          </a:p>
        </p:txBody>
      </p:sp>
      <p:sp>
        <p:nvSpPr>
          <p:cNvPr id="26627" name="Content Placeholder 4">
            <a:extLst>
              <a:ext uri="{FF2B5EF4-FFF2-40B4-BE49-F238E27FC236}">
                <a16:creationId xmlns:a16="http://schemas.microsoft.com/office/drawing/2014/main" id="{AC6505D8-10A7-4F29-B88C-5BF7F745AE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Examine the following primary source documents and answer the questions.  Write a paragraph answering the following question (give evidence from the documents): </a:t>
            </a:r>
            <a:br>
              <a:rPr lang="en-US" altLang="en-US"/>
            </a:br>
            <a:r>
              <a:rPr lang="en-US" altLang="en-US"/>
              <a:t>Was Hammurabi’s Code just?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32B8DB1-EF54-43E0-82CA-FF4C3DD3F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/>
              <a:t>River Valley Civilizations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56E706C-0E94-4CE4-8275-4BB670B70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The discovery of farming during the Neolithic Revolution allowed nomadic people to settle into civilizations</a:t>
            </a: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E1AE4F24-E171-4069-8EA6-E9810229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0"/>
            <a:ext cx="9144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CBA0837D-96B5-44FC-B811-36CBCA8F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E2874EC6-CF4D-42F2-9EDC-BAE205FC2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6200"/>
            <a:ext cx="5257800" cy="990600"/>
          </a:xfrm>
          <a:prstGeom prst="wedgeRectCallout">
            <a:avLst>
              <a:gd name="adj1" fmla="val -13255"/>
              <a:gd name="adj2" fmla="val 28528"/>
            </a:avLst>
          </a:prstGeom>
          <a:solidFill>
            <a:srgbClr val="C2F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400">
                <a:cs typeface="Arial" panose="020B0604020202020204" pitchFamily="34" charset="0"/>
              </a:rPr>
              <a:t>The world’s first civilizations all began in river valleys 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5F41791C-B7DD-4132-96BF-9CF85C37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90600"/>
            <a:ext cx="4419600" cy="1447800"/>
          </a:xfrm>
          <a:prstGeom prst="wedgeRectCallout">
            <a:avLst>
              <a:gd name="adj1" fmla="val -90958"/>
              <a:gd name="adj2" fmla="val 14259"/>
            </a:avLst>
          </a:prstGeom>
          <a:solidFill>
            <a:srgbClr val="FFFF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400">
                <a:cs typeface="Arial" panose="020B0604020202020204" pitchFamily="34" charset="0"/>
              </a:rPr>
              <a:t>The first civilization began in an area known as Mesopotamia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B97BF89-1AA0-4E9C-B058-7E6ED350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453CFDB-84E0-489E-BA67-3A6E91CB4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6400800" cy="1828800"/>
          </a:xfrm>
          <a:prstGeom prst="wedgeRectCallout">
            <a:avLst>
              <a:gd name="adj1" fmla="val 33806"/>
              <a:gd name="adj2" fmla="val -135375"/>
            </a:avLst>
          </a:prstGeom>
          <a:solidFill>
            <a:srgbClr val="FFFF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400">
                <a:cs typeface="Arial" panose="020B0604020202020204" pitchFamily="34" charset="0"/>
              </a:rPr>
              <a:t>Mesopotamia means  </a:t>
            </a:r>
            <a:br>
              <a:rPr kumimoji="0" lang="en-US" altLang="en-US" sz="3400">
                <a:cs typeface="Arial" panose="020B0604020202020204" pitchFamily="34" charset="0"/>
              </a:rPr>
            </a:br>
            <a:r>
              <a:rPr kumimoji="0" lang="en-US" altLang="en-US" sz="3400">
                <a:cs typeface="Arial" panose="020B0604020202020204" pitchFamily="34" charset="0"/>
              </a:rPr>
              <a:t>“land between the rivers” &amp; is </a:t>
            </a:r>
            <a:br>
              <a:rPr kumimoji="0" lang="en-US" altLang="en-US" sz="3400">
                <a:cs typeface="Arial" panose="020B0604020202020204" pitchFamily="34" charset="0"/>
              </a:rPr>
            </a:br>
            <a:r>
              <a:rPr kumimoji="0" lang="en-US" altLang="en-US" sz="3400">
                <a:cs typeface="Arial" panose="020B0604020202020204" pitchFamily="34" charset="0"/>
              </a:rPr>
              <a:t>often called the “Fertile Crescent” </a:t>
            </a:r>
            <a:br>
              <a:rPr kumimoji="0" lang="en-US" altLang="en-US" sz="3400">
                <a:cs typeface="Arial" panose="020B0604020202020204" pitchFamily="34" charset="0"/>
              </a:rPr>
            </a:br>
            <a:r>
              <a:rPr kumimoji="0" lang="en-US" altLang="en-US" sz="3400">
                <a:cs typeface="Arial" panose="020B0604020202020204" pitchFamily="34" charset="0"/>
              </a:rPr>
              <a:t>or as the “Cradle of Civilization”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4C1DD583-9B27-41E1-897E-AB187BB71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57800"/>
            <a:ext cx="6400800" cy="1371600"/>
          </a:xfrm>
          <a:prstGeom prst="wedgeRectCallout">
            <a:avLst>
              <a:gd name="adj1" fmla="val 2912"/>
              <a:gd name="adj2" fmla="val -184986"/>
            </a:avLst>
          </a:prstGeom>
          <a:solidFill>
            <a:srgbClr val="FFCC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400">
                <a:cs typeface="Arial" panose="020B0604020202020204" pitchFamily="34" charset="0"/>
              </a:rPr>
              <a:t>The Tigris and Euphrates Rivers flooded once per year, leaving behind fertile soil ideal for farming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BDAC99A-8F18-4537-B83B-7420DA04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8D0B924-CFA6-4A30-B1D3-0A7E37F41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8600"/>
            <a:ext cx="5715000" cy="990600"/>
          </a:xfrm>
          <a:prstGeom prst="wedgeRectCallout">
            <a:avLst>
              <a:gd name="adj1" fmla="val 34653"/>
              <a:gd name="adj2" fmla="val 310565"/>
            </a:avLst>
          </a:prstGeom>
          <a:solidFill>
            <a:srgbClr val="CCB3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400">
                <a:cs typeface="Arial" panose="020B0604020202020204" pitchFamily="34" charset="0"/>
              </a:rPr>
              <a:t>The first civilization developed in the Fertile Crescent: </a:t>
            </a:r>
            <a:r>
              <a:rPr kumimoji="0" lang="en-US" altLang="en-US" sz="3400" u="sng">
                <a:cs typeface="Arial" panose="020B0604020202020204" pitchFamily="34" charset="0"/>
              </a:rPr>
              <a:t>Sumer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1291F84-2FA5-4FA9-A989-76DBF795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10200"/>
            <a:ext cx="8305800" cy="1371600"/>
          </a:xfrm>
          <a:prstGeom prst="wedgeRectCallout">
            <a:avLst>
              <a:gd name="adj1" fmla="val 2824"/>
              <a:gd name="adj2" fmla="val 3565"/>
            </a:avLst>
          </a:prstGeom>
          <a:solidFill>
            <a:srgbClr val="FFFF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400">
                <a:cs typeface="Arial" panose="020B0604020202020204" pitchFamily="34" charset="0"/>
              </a:rPr>
              <a:t>But, surrounding deserts &amp; the lack of natural barriers attracted outsiders to Mesopotamia </a:t>
            </a:r>
            <a:br>
              <a:rPr kumimoji="0" lang="en-US" altLang="en-US" sz="3400">
                <a:cs typeface="Arial" panose="020B0604020202020204" pitchFamily="34" charset="0"/>
              </a:rPr>
            </a:br>
            <a:r>
              <a:rPr kumimoji="0" lang="en-US" altLang="en-US" sz="3400">
                <a:cs typeface="Arial" panose="020B0604020202020204" pitchFamily="34" charset="0"/>
              </a:rPr>
              <a:t>made the Sumerians vulnerable to attack </a:t>
            </a:r>
            <a:endParaRPr kumimoji="0" lang="en-US" altLang="en-US" sz="3400" u="sng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1510E1B-599B-4E58-8594-AC1C9B7DF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762000"/>
          </a:xfrm>
        </p:spPr>
        <p:txBody>
          <a:bodyPr/>
          <a:lstStyle/>
          <a:p>
            <a:pPr eaLnBrk="1" hangingPunct="1"/>
            <a:r>
              <a:rPr lang="en-US" altLang="en-US" sz="4000"/>
              <a:t>Lasting Contributions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C3B0C50-6FFB-454D-9F91-B45BC6001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3200" y="685800"/>
            <a:ext cx="64008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800"/>
              <a:t>Advanced cities: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800"/>
              <a:t>Sumerian city-states were protected by high walls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800"/>
              <a:t>At the city center was a temple called a ziggurat 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85E275BF-E967-4404-A893-D517655B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>
            <a:extLst>
              <a:ext uri="{FF2B5EF4-FFF2-40B4-BE49-F238E27FC236}">
                <a16:creationId xmlns:a16="http://schemas.microsoft.com/office/drawing/2014/main" id="{AB5CB732-2226-4239-88B5-8B8F6DE2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4A876ECE-ADBE-4AD0-B0C0-C46D34CE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632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36729EB6-A941-4FEE-BCC5-E977BBAD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667000" cy="10668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88642C6-1539-43AB-8450-6A99CE25B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762000"/>
          </a:xfrm>
        </p:spPr>
        <p:txBody>
          <a:bodyPr/>
          <a:lstStyle/>
          <a:p>
            <a:pPr eaLnBrk="1" hangingPunct="1"/>
            <a:r>
              <a:rPr lang="en-US" altLang="en-US" sz="4000"/>
              <a:t>Lasting Contributions 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6E3009A3-D655-46A9-97DF-1B652D31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>
            <a:extLst>
              <a:ext uri="{FF2B5EF4-FFF2-40B4-BE49-F238E27FC236}">
                <a16:creationId xmlns:a16="http://schemas.microsoft.com/office/drawing/2014/main" id="{39BFBD59-2561-4FAE-BCDE-3F2774CA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>
            <a:extLst>
              <a:ext uri="{FF2B5EF4-FFF2-40B4-BE49-F238E27FC236}">
                <a16:creationId xmlns:a16="http://schemas.microsoft.com/office/drawing/2014/main" id="{755C7B23-1FA0-437F-924A-629B4671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2667000" cy="12954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08F994-DC34-42C9-88BE-F25B4CE58856}"/>
              </a:ext>
            </a:extLst>
          </p:cNvPr>
          <p:cNvSpPr txBox="1">
            <a:spLocks/>
          </p:cNvSpPr>
          <p:nvPr/>
        </p:nvSpPr>
        <p:spPr bwMode="auto">
          <a:xfrm>
            <a:off x="2743200" y="685800"/>
            <a:ext cx="6400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800" kern="0" dirty="0">
                <a:latin typeface="Calibri" pitchFamily="34" charset="0"/>
                <a:cs typeface="Calibri" pitchFamily="34" charset="0"/>
              </a:rPr>
              <a:t>Specialized Workers:</a:t>
            </a:r>
          </a:p>
          <a:p>
            <a:pPr marL="742950" lvl="1" indent="-285750" eaLnBrk="1" hangingPunct="1">
              <a:lnSpc>
                <a:spcPct val="85000"/>
              </a:lnSpc>
              <a:buFont typeface="Arial" charset="0"/>
              <a:buChar char="–"/>
              <a:defRPr/>
            </a:pPr>
            <a:r>
              <a:rPr kumimoji="1" lang="en-US" sz="3800" kern="0" dirty="0">
                <a:latin typeface="Calibri" pitchFamily="34" charset="0"/>
                <a:cs typeface="Calibri" pitchFamily="34" charset="0"/>
              </a:rPr>
              <a:t>At the top of society were priests, and then kings</a:t>
            </a:r>
          </a:p>
          <a:p>
            <a:pPr marL="742950" lvl="1" indent="-285750" eaLnBrk="1" hangingPunct="1">
              <a:lnSpc>
                <a:spcPct val="85000"/>
              </a:lnSpc>
              <a:buFont typeface="Arial" charset="0"/>
              <a:buChar char="–"/>
              <a:defRPr/>
            </a:pPr>
            <a:endParaRPr kumimoji="1" lang="en-US" sz="7200" kern="0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1" hangingPunct="1">
              <a:lnSpc>
                <a:spcPct val="85000"/>
              </a:lnSpc>
              <a:buFont typeface="Arial" charset="0"/>
              <a:buChar char="–"/>
              <a:defRPr/>
            </a:pPr>
            <a:r>
              <a:rPr kumimoji="1" lang="en-US" sz="3800" kern="0" dirty="0">
                <a:latin typeface="Calibri" pitchFamily="34" charset="0"/>
                <a:cs typeface="Calibri" pitchFamily="34" charset="0"/>
              </a:rPr>
              <a:t>In the middle were skilled workers, like merchants </a:t>
            </a:r>
          </a:p>
          <a:p>
            <a:pPr marL="742950" lvl="1" indent="-285750" eaLnBrk="1" hangingPunct="1">
              <a:lnSpc>
                <a:spcPct val="85000"/>
              </a:lnSpc>
              <a:buFont typeface="Arial" charset="0"/>
              <a:buChar char="–"/>
              <a:defRPr/>
            </a:pPr>
            <a:endParaRPr kumimoji="1" lang="en-US" sz="7200" kern="0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1" hangingPunct="1">
              <a:lnSpc>
                <a:spcPct val="85000"/>
              </a:lnSpc>
              <a:buFont typeface="Arial" charset="0"/>
              <a:buChar char="–"/>
              <a:defRPr/>
            </a:pPr>
            <a:r>
              <a:rPr kumimoji="1" lang="en-US" sz="3800" kern="0" dirty="0">
                <a:latin typeface="Calibri" pitchFamily="34" charset="0"/>
                <a:cs typeface="Calibri" pitchFamily="34" charset="0"/>
              </a:rPr>
              <a:t>At the bottom, were common farmers &amp; slaves</a:t>
            </a:r>
          </a:p>
          <a:p>
            <a:pPr marL="742950" lvl="1" indent="-285750" eaLnBrk="1" hangingPunct="1">
              <a:lnSpc>
                <a:spcPct val="85000"/>
              </a:lnSpc>
              <a:buFont typeface="Arial" charset="0"/>
              <a:buChar char="–"/>
              <a:defRPr/>
            </a:pPr>
            <a:endParaRPr kumimoji="1" lang="en-US" sz="54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l_fi" descr="peace">
            <a:extLst>
              <a:ext uri="{FF2B5EF4-FFF2-40B4-BE49-F238E27FC236}">
                <a16:creationId xmlns:a16="http://schemas.microsoft.com/office/drawing/2014/main" id="{4386BF35-207E-4E95-827D-3ECD6075F9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6034088"/>
            <a:ext cx="6400800" cy="976312"/>
          </a:xfrm>
          <a:noFill/>
        </p:spPr>
      </p:pic>
      <p:pic>
        <p:nvPicPr>
          <p:cNvPr id="11" name="il_fi" descr="peace">
            <a:extLst>
              <a:ext uri="{FF2B5EF4-FFF2-40B4-BE49-F238E27FC236}">
                <a16:creationId xmlns:a16="http://schemas.microsoft.com/office/drawing/2014/main" id="{0C11A936-DAB2-44A4-A23D-075A0675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l_fi" descr="peace">
            <a:extLst>
              <a:ext uri="{FF2B5EF4-FFF2-40B4-BE49-F238E27FC236}">
                <a16:creationId xmlns:a16="http://schemas.microsoft.com/office/drawing/2014/main" id="{DCE1279F-39A7-419A-9B8D-269027E6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1B2FE41-A081-42DF-AB30-1C329D31B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762000"/>
          </a:xfrm>
        </p:spPr>
        <p:txBody>
          <a:bodyPr/>
          <a:lstStyle/>
          <a:p>
            <a:pPr eaLnBrk="1" hangingPunct="1"/>
            <a:r>
              <a:rPr lang="en-US" altLang="en-US" sz="4000"/>
              <a:t>Lasting Contributions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C74919D-22A5-425B-9209-D574F4EE0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3200" y="685800"/>
            <a:ext cx="6400800" cy="6172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800"/>
              <a:t>Religion: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3600"/>
              <a:t>Sumerians &amp; Babylonians were polytheistic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3600"/>
          </a:p>
          <a:p>
            <a:pPr lvl="1" eaLnBrk="1" hangingPunct="1">
              <a:spcBef>
                <a:spcPct val="0"/>
              </a:spcBef>
            </a:pPr>
            <a:r>
              <a:rPr lang="en-US" altLang="en-US" sz="3600"/>
              <a:t>The Hebrews in Palestine were the 1</a:t>
            </a:r>
            <a:r>
              <a:rPr lang="en-US" altLang="en-US" sz="3600" baseline="30000"/>
              <a:t>st</a:t>
            </a:r>
            <a:r>
              <a:rPr lang="en-US" altLang="en-US" sz="3600"/>
              <a:t> monotheistic faith in history (Judaism)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3600"/>
              <a:t>The holy book of Judaism is the Torah; God gave Moses the Ten Commandments which serve as moral laws 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FBE89D8A-EACD-421F-BFE0-B22463B6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>
            <a:extLst>
              <a:ext uri="{FF2B5EF4-FFF2-40B4-BE49-F238E27FC236}">
                <a16:creationId xmlns:a16="http://schemas.microsoft.com/office/drawing/2014/main" id="{66EFAE45-5C7F-4B35-9ABE-930DDF48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>
            <a:extLst>
              <a:ext uri="{FF2B5EF4-FFF2-40B4-BE49-F238E27FC236}">
                <a16:creationId xmlns:a16="http://schemas.microsoft.com/office/drawing/2014/main" id="{A1B208DD-5A0C-4577-815E-BEE37A819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2667000" cy="12954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271" name="Picture 413">
            <a:extLst>
              <a:ext uri="{FF2B5EF4-FFF2-40B4-BE49-F238E27FC236}">
                <a16:creationId xmlns:a16="http://schemas.microsoft.com/office/drawing/2014/main" id="{FF043EDD-408C-474F-B7D3-ED460650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6225"/>
            <a:ext cx="60960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13">
            <a:extLst>
              <a:ext uri="{FF2B5EF4-FFF2-40B4-BE49-F238E27FC236}">
                <a16:creationId xmlns:a16="http://schemas.microsoft.com/office/drawing/2014/main" id="{B8CB55C9-1097-4D7B-9A7A-D4074FB18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1113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13">
            <a:extLst>
              <a:ext uri="{FF2B5EF4-FFF2-40B4-BE49-F238E27FC236}">
                <a16:creationId xmlns:a16="http://schemas.microsoft.com/office/drawing/2014/main" id="{D44826B3-58DB-467E-A76D-72C71E484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514600"/>
            <a:ext cx="30019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16">
            <a:extLst>
              <a:ext uri="{FF2B5EF4-FFF2-40B4-BE49-F238E27FC236}">
                <a16:creationId xmlns:a16="http://schemas.microsoft.com/office/drawing/2014/main" id="{A1B9DF20-E106-48E7-A866-68C1749C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41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E257A44-2609-4CB7-ABB8-4117F3311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838200"/>
          </a:xfrm>
        </p:spPr>
        <p:txBody>
          <a:bodyPr/>
          <a:lstStyle/>
          <a:p>
            <a:pPr eaLnBrk="1" hangingPunct="1"/>
            <a:r>
              <a:rPr lang="en-US" altLang="en-US" sz="4000"/>
              <a:t>Lasting Contributions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293AC52-E6E5-49FC-9DC0-832EA6681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0" y="762000"/>
            <a:ext cx="6477000" cy="6096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800"/>
              <a:t>Government: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600"/>
              <a:t>Babylonian King Hammurabi created the first legal code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600"/>
              <a:t>Hammurabi’s Code had 282 laws based on justice &amp; retaliation (an eye for an eye)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600"/>
              <a:t>The code had different punishments for the various levels of society 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2A98CB7E-3C03-452F-AA50-C3CEDAEC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>
            <a:extLst>
              <a:ext uri="{FF2B5EF4-FFF2-40B4-BE49-F238E27FC236}">
                <a16:creationId xmlns:a16="http://schemas.microsoft.com/office/drawing/2014/main" id="{D2378A74-5C76-40B5-B2D4-A2D8B8CC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7">
            <a:extLst>
              <a:ext uri="{FF2B5EF4-FFF2-40B4-BE49-F238E27FC236}">
                <a16:creationId xmlns:a16="http://schemas.microsoft.com/office/drawing/2014/main" id="{09C5CFA1-18C0-42DA-ABB4-0DA7B7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2667000" cy="12954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ooks Template">
  <a:themeElements>
    <a:clrScheme name="Dad's tie design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's tie design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design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Template</Template>
  <TotalTime>524</TotalTime>
  <Words>328</Words>
  <Application>Microsoft Office PowerPoint</Application>
  <PresentationFormat>On-screen Show (4:3)</PresentationFormat>
  <Paragraphs>60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Brooks Template</vt:lpstr>
      <vt:lpstr>PowerPoint Presentation</vt:lpstr>
      <vt:lpstr>River Valley Civilizations</vt:lpstr>
      <vt:lpstr>PowerPoint Presentation</vt:lpstr>
      <vt:lpstr>PowerPoint Presentation</vt:lpstr>
      <vt:lpstr>PowerPoint Presentation</vt:lpstr>
      <vt:lpstr>Lasting Contributions </vt:lpstr>
      <vt:lpstr>Lasting Contributions </vt:lpstr>
      <vt:lpstr>Lasting Contributions </vt:lpstr>
      <vt:lpstr>Lasting Contributions </vt:lpstr>
      <vt:lpstr>Lasting Contributions </vt:lpstr>
      <vt:lpstr>Lasting Contributions </vt:lpstr>
      <vt:lpstr>Lasting Contributions </vt:lpstr>
      <vt:lpstr>Closure Activity</vt:lpstr>
    </vt:vector>
  </TitlesOfParts>
  <Company>GCPS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Alissa Mislow</cp:lastModifiedBy>
  <cp:revision>81</cp:revision>
  <dcterms:created xsi:type="dcterms:W3CDTF">2010-08-02T14:22:12Z</dcterms:created>
  <dcterms:modified xsi:type="dcterms:W3CDTF">2019-01-09T19:32:11Z</dcterms:modified>
</cp:coreProperties>
</file>