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63" r:id="rId3"/>
    <p:sldId id="280" r:id="rId4"/>
    <p:sldId id="268" r:id="rId5"/>
    <p:sldId id="289" r:id="rId6"/>
    <p:sldId id="290" r:id="rId7"/>
    <p:sldId id="291" r:id="rId8"/>
    <p:sldId id="296" r:id="rId9"/>
    <p:sldId id="292" r:id="rId10"/>
    <p:sldId id="293" r:id="rId11"/>
    <p:sldId id="298" r:id="rId12"/>
    <p:sldId id="299" r:id="rId13"/>
    <p:sldId id="300" r:id="rId14"/>
    <p:sldId id="302" r:id="rId15"/>
    <p:sldId id="303" r:id="rId16"/>
    <p:sldId id="304" r:id="rId17"/>
    <p:sldId id="305" r:id="rId18"/>
    <p:sldId id="306" r:id="rId19"/>
    <p:sldId id="307" r:id="rId20"/>
    <p:sldId id="308" r:id="rId21"/>
    <p:sldId id="309" r:id="rId22"/>
    <p:sldId id="31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6600"/>
    <a:srgbClr val="0000CC"/>
    <a:srgbClr val="CCFFFF"/>
    <a:srgbClr val="FFCCFF"/>
    <a:srgbClr val="CCB3FF"/>
    <a:srgbClr val="B48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954" autoAdjust="0"/>
  </p:normalViewPr>
  <p:slideViewPr>
    <p:cSldViewPr>
      <p:cViewPr varScale="1">
        <p:scale>
          <a:sx n="51" d="100"/>
          <a:sy n="51" d="100"/>
        </p:scale>
        <p:origin x="-25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727EF8-1035-436D-AED4-9D880CC6B6E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4B415F83-B547-4282-AAC7-0299826CC32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FA34455-2C25-479D-8C67-4575C2060DD2}" type="datetimeFigureOut">
              <a:rPr lang="en-US"/>
              <a:pPr>
                <a:defRPr/>
              </a:pPr>
              <a:t>1/10/2019</a:t>
            </a:fld>
            <a:endParaRPr lang="en-US"/>
          </a:p>
        </p:txBody>
      </p:sp>
      <p:sp>
        <p:nvSpPr>
          <p:cNvPr id="4" name="Slide Image Placeholder 3">
            <a:extLst>
              <a:ext uri="{FF2B5EF4-FFF2-40B4-BE49-F238E27FC236}">
                <a16:creationId xmlns:a16="http://schemas.microsoft.com/office/drawing/2014/main" id="{E3A806D6-5046-4227-A77A-6AB3319DF62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0582876-AFC3-42FF-9DBC-1992229CF13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135B705-77D6-4F81-9BE0-C409D41B685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E0668E9B-0F0A-4564-9C30-BC8E7E3A702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12147903-FC62-468A-831D-97AE081AD75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747729BA-958D-4354-AD50-2B7EC57B46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F3FF420-05DE-4638-93D0-AEA1E08CD1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74E79707-0F27-4A88-A923-16219DF62DD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9F5C70-8859-4ED2-899C-15BDF1951EBF}" type="slidenum">
              <a:rPr lang="en-US" altLang="en-US">
                <a:latin typeface="Calibri" panose="020F0502020204030204" pitchFamily="34" charset="0"/>
              </a:rPr>
              <a:pPr eaLnBrk="1" hangingPunct="1"/>
              <a:t>2</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B49E2BD-DE0E-4342-B7E5-3EE6B43D33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007F3B6-7B86-4674-86C4-A898FB73DE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388" name="Slide Number Placeholder 3">
            <a:extLst>
              <a:ext uri="{FF2B5EF4-FFF2-40B4-BE49-F238E27FC236}">
                <a16:creationId xmlns:a16="http://schemas.microsoft.com/office/drawing/2014/main" id="{6F44F4BA-7C83-4A60-BC1F-83AAF08794F2}"/>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EFE1530-B6E6-414C-8D22-9943009C3095}" type="slidenum">
              <a:rPr lang="en-US" altLang="en-US" sz="1200">
                <a:latin typeface="Calibri" panose="020F0502020204030204" pitchFamily="34" charset="0"/>
              </a:rPr>
              <a:pPr algn="r" eaLnBrk="1" hangingPunct="1"/>
              <a:t>11</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F33766D2-1285-459F-8694-FF1FF6BE0E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F28BEFD-23B1-4A9D-B7B9-9AA1141C3804}"/>
              </a:ext>
            </a:extLst>
          </p:cNvPr>
          <p:cNvSpPr>
            <a:spLocks noGrp="1"/>
          </p:cNvSpPr>
          <p:nvPr>
            <p:ph type="body" idx="1"/>
          </p:nvPr>
        </p:nvSpPr>
        <p:spPr/>
        <p:txBody>
          <a:bodyPr>
            <a:normAutofit lnSpcReduction="10000"/>
          </a:bodyPr>
          <a:lstStyle/>
          <a:p>
            <a:pPr>
              <a:defRPr/>
            </a:pPr>
            <a:r>
              <a:rPr lang="en-US" b="1" dirty="0"/>
              <a:t>The Geography of China</a:t>
            </a:r>
          </a:p>
          <a:p>
            <a:pPr>
              <a:defRPr/>
            </a:pPr>
            <a:r>
              <a:rPr lang="en-US" dirty="0"/>
              <a:t>Natural barriers somewhat isolated ancient China from all other civilizations. To China’s east lay the Yellow Sea, the East China Sea, and the Pacific Ocean. Mountain ranges and deserts dominate about two-thirds of China’s landmass. In west China lay the Taklimakan (</a:t>
            </a:r>
            <a:r>
              <a:rPr lang="en-US" dirty="0" err="1"/>
              <a:t>TAH•kluh•muh•KAHN</a:t>
            </a:r>
            <a:r>
              <a:rPr lang="en-US" dirty="0"/>
              <a:t>) Desert and the icy 15,000-foot Plateau of Tibet. To the southwest are the Himalayas. And to the north are the desolate Gobi Desert and the Mongolian Plateau. </a:t>
            </a:r>
          </a:p>
          <a:p>
            <a:pPr>
              <a:defRPr/>
            </a:pPr>
            <a:r>
              <a:rPr lang="en-US" b="1" dirty="0"/>
              <a:t>River Systems Two major river systems flow from the mountainous west to the </a:t>
            </a:r>
            <a:r>
              <a:rPr lang="en-US" dirty="0"/>
              <a:t>Pacific Ocean. The Huang He (</a:t>
            </a:r>
            <a:r>
              <a:rPr lang="en-US" dirty="0" err="1"/>
              <a:t>hwahng•HUH</a:t>
            </a:r>
            <a:r>
              <a:rPr lang="en-US" dirty="0"/>
              <a:t>), also known as the Yellow River, is found in the north. In central China, the Chang Jiang (</a:t>
            </a:r>
            <a:r>
              <a:rPr lang="en-US" dirty="0" err="1"/>
              <a:t>chang•jyhang</a:t>
            </a:r>
            <a:r>
              <a:rPr lang="en-US" dirty="0"/>
              <a:t>), also called Yangtze (</a:t>
            </a:r>
            <a:r>
              <a:rPr lang="en-US" dirty="0" err="1"/>
              <a:t>yang•SEE</a:t>
            </a:r>
            <a:r>
              <a:rPr lang="en-US" dirty="0"/>
              <a:t>), flows east to the Yellow Sea. The Huang He, whose name means “yellow river,” deposits huge amounts of yellowish silt when it overflows its banks. This silt is actually fertile soil called </a:t>
            </a:r>
            <a:r>
              <a:rPr lang="en-US" b="1" dirty="0"/>
              <a:t>loess (</a:t>
            </a:r>
            <a:r>
              <a:rPr lang="en-US" b="1" dirty="0" err="1"/>
              <a:t>LOH•uhs</a:t>
            </a:r>
            <a:r>
              <a:rPr lang="en-US" b="1" dirty="0"/>
              <a:t>), </a:t>
            </a:r>
            <a:r>
              <a:rPr lang="en-US" dirty="0"/>
              <a:t>which is blown by the winds from deserts to the west and north. </a:t>
            </a:r>
            <a:r>
              <a:rPr lang="en-US" b="1" dirty="0"/>
              <a:t>Environmental Challenges Like the other ancient civilizations in this chapter, </a:t>
            </a:r>
            <a:r>
              <a:rPr lang="en-US" dirty="0"/>
              <a:t>China’s first civilization developed in a river valley. China, too, faced the dangers of floods—but its geographic isolation posed its own challenges.</a:t>
            </a:r>
          </a:p>
          <a:p>
            <a:pPr>
              <a:defRPr/>
            </a:pPr>
            <a:r>
              <a:rPr lang="en-US" dirty="0"/>
              <a:t>• The Huang He’s floods could be disastrous. Sometimes floods devoured whole villages, earning the river the nickname “China’s Sorrow.” </a:t>
            </a:r>
          </a:p>
          <a:p>
            <a:pPr>
              <a:defRPr/>
            </a:pPr>
            <a:r>
              <a:rPr lang="en-US" dirty="0"/>
              <a:t>• Because of China’s relative geographic isolation, early settlers had to supply their own goods rather than trading with outside peoples.</a:t>
            </a:r>
          </a:p>
          <a:p>
            <a:pPr>
              <a:defRPr/>
            </a:pPr>
            <a:r>
              <a:rPr lang="en-US" dirty="0"/>
              <a:t>• China’s natural boundaries did not completely protect these settlers from outsiders. Invasions from the west and north occurred again and again in Chinese history.</a:t>
            </a:r>
          </a:p>
          <a:p>
            <a:pPr>
              <a:defRPr/>
            </a:pPr>
            <a:r>
              <a:rPr lang="en-US" b="1" dirty="0"/>
              <a:t>China’s Heartland Only about 10 percent of China’s land is suitable for farming. </a:t>
            </a:r>
            <a:r>
              <a:rPr lang="en-US" dirty="0"/>
              <a:t>Much of the land lies within the small plain between the Huang He and the Chang Jiang in eastern China. This plain, known as the North China Plain, is China’s heartland. Throughout China’s long history, its political boundaries have expanded and contracted depending on the strength or weakness of its ruling families. Yet the heartland of China remained the center of its civilization.</a:t>
            </a:r>
          </a:p>
        </p:txBody>
      </p:sp>
      <p:sp>
        <p:nvSpPr>
          <p:cNvPr id="17412" name="Slide Number Placeholder 3">
            <a:extLst>
              <a:ext uri="{FF2B5EF4-FFF2-40B4-BE49-F238E27FC236}">
                <a16:creationId xmlns:a16="http://schemas.microsoft.com/office/drawing/2014/main" id="{C9EDE8AB-3DC5-4AB8-96BD-403D726FE305}"/>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84E8B48-34F2-46C7-B19C-CC5F571F8BAF}" type="slidenum">
              <a:rPr lang="en-US" altLang="en-US" sz="1200">
                <a:latin typeface="Calibri" panose="020F0502020204030204" pitchFamily="34" charset="0"/>
              </a:rPr>
              <a:pPr algn="r" eaLnBrk="1" hangingPunct="1"/>
              <a:t>12</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4679DE5D-F208-4DC6-97A7-E03DD0CE52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93C0722-5D86-4C52-9BFA-26872593904C}"/>
              </a:ext>
            </a:extLst>
          </p:cNvPr>
          <p:cNvSpPr>
            <a:spLocks noGrp="1"/>
          </p:cNvSpPr>
          <p:nvPr>
            <p:ph type="body" idx="1"/>
          </p:nvPr>
        </p:nvSpPr>
        <p:spPr/>
        <p:txBody>
          <a:bodyPr>
            <a:normAutofit lnSpcReduction="10000"/>
          </a:bodyPr>
          <a:lstStyle/>
          <a:p>
            <a:pPr>
              <a:defRPr/>
            </a:pPr>
            <a:r>
              <a:rPr lang="en-US" b="1" dirty="0"/>
              <a:t>The Geography of China</a:t>
            </a:r>
          </a:p>
          <a:p>
            <a:pPr>
              <a:defRPr/>
            </a:pPr>
            <a:r>
              <a:rPr lang="en-US" dirty="0"/>
              <a:t>Natural barriers somewhat isolated ancient China from all other civilizations. To China’s east lay the Yellow Sea, the East China Sea, and the Pacific Ocean. Mountain ranges and deserts dominate about two-thirds of China’s landmass. In west China lay the Taklimakan (</a:t>
            </a:r>
            <a:r>
              <a:rPr lang="en-US" dirty="0" err="1"/>
              <a:t>TAH•kluh•muh•KAHN</a:t>
            </a:r>
            <a:r>
              <a:rPr lang="en-US" dirty="0"/>
              <a:t>) Desert and the icy 15,000-foot Plateau of Tibet. To the southwest are the Himalayas. And to the north are the desolate Gobi Desert and the Mongolian Plateau. </a:t>
            </a:r>
          </a:p>
          <a:p>
            <a:pPr>
              <a:defRPr/>
            </a:pPr>
            <a:r>
              <a:rPr lang="en-US" b="1" dirty="0"/>
              <a:t>River Systems Two major river systems flow from the mountainous west to the </a:t>
            </a:r>
            <a:r>
              <a:rPr lang="en-US" dirty="0"/>
              <a:t>Pacific Ocean. The Huang He (</a:t>
            </a:r>
            <a:r>
              <a:rPr lang="en-US" dirty="0" err="1"/>
              <a:t>hwahng•HUH</a:t>
            </a:r>
            <a:r>
              <a:rPr lang="en-US" dirty="0"/>
              <a:t>), also known as the Yellow River, is found in the north. In central China, the Chang Jiang (</a:t>
            </a:r>
            <a:r>
              <a:rPr lang="en-US" dirty="0" err="1"/>
              <a:t>chang•jyhang</a:t>
            </a:r>
            <a:r>
              <a:rPr lang="en-US" dirty="0"/>
              <a:t>), also called Yangtze (</a:t>
            </a:r>
            <a:r>
              <a:rPr lang="en-US" dirty="0" err="1"/>
              <a:t>yang•SEE</a:t>
            </a:r>
            <a:r>
              <a:rPr lang="en-US" dirty="0"/>
              <a:t>), flows east to the Yellow Sea. The Huang He, whose name means “yellow river,” deposits huge amounts of yellowish silt when it overflows its banks. This silt is actually fertile soil called </a:t>
            </a:r>
            <a:r>
              <a:rPr lang="en-US" b="1" dirty="0"/>
              <a:t>loess (</a:t>
            </a:r>
            <a:r>
              <a:rPr lang="en-US" b="1" dirty="0" err="1"/>
              <a:t>LOH•uhs</a:t>
            </a:r>
            <a:r>
              <a:rPr lang="en-US" b="1" dirty="0"/>
              <a:t>), </a:t>
            </a:r>
            <a:r>
              <a:rPr lang="en-US" dirty="0"/>
              <a:t>which is blown by the winds from deserts to the west and north. </a:t>
            </a:r>
            <a:r>
              <a:rPr lang="en-US" b="1" dirty="0"/>
              <a:t>Environmental Challenges Like the other ancient civilizations in this chapter, </a:t>
            </a:r>
            <a:r>
              <a:rPr lang="en-US" dirty="0"/>
              <a:t>China’s first civilization developed in a river valley. China, too, faced the dangers of floods—but its geographic isolation posed its own challenges.</a:t>
            </a:r>
          </a:p>
          <a:p>
            <a:pPr>
              <a:defRPr/>
            </a:pPr>
            <a:r>
              <a:rPr lang="en-US" dirty="0"/>
              <a:t>• The Huang He’s floods could be disastrous. Sometimes floods devoured whole villages, earning the river the nickname “China’s Sorrow.” </a:t>
            </a:r>
          </a:p>
          <a:p>
            <a:pPr>
              <a:defRPr/>
            </a:pPr>
            <a:r>
              <a:rPr lang="en-US" dirty="0"/>
              <a:t>• Because of China’s relative geographic isolation, early settlers had to supply their own goods rather than trading with outside peoples.</a:t>
            </a:r>
          </a:p>
          <a:p>
            <a:pPr>
              <a:defRPr/>
            </a:pPr>
            <a:r>
              <a:rPr lang="en-US" dirty="0"/>
              <a:t>• China’s natural boundaries did not completely protect these settlers from outsiders. Invasions from the west and north occurred again and again in Chinese history.</a:t>
            </a:r>
          </a:p>
          <a:p>
            <a:pPr>
              <a:defRPr/>
            </a:pPr>
            <a:r>
              <a:rPr lang="en-US" b="1" dirty="0"/>
              <a:t>China’s Heartland Only about 10 percent of China’s land is suitable for farming. </a:t>
            </a:r>
            <a:r>
              <a:rPr lang="en-US" dirty="0"/>
              <a:t>Much of the land lies within the small plain between the Huang He and the Chang Jiang in eastern China. This plain, known as the North China Plain, is China’s heartland. Throughout China’s long history, its political boundaries have expanded and contracted depending on the strength or weakness of its ruling families. Yet the heartland of China remained the center of its civilization.</a:t>
            </a:r>
          </a:p>
        </p:txBody>
      </p:sp>
      <p:sp>
        <p:nvSpPr>
          <p:cNvPr id="17412" name="Slide Number Placeholder 3">
            <a:extLst>
              <a:ext uri="{FF2B5EF4-FFF2-40B4-BE49-F238E27FC236}">
                <a16:creationId xmlns:a16="http://schemas.microsoft.com/office/drawing/2014/main" id="{EC8E06FA-2041-4EA0-BAD9-CC199E21AD23}"/>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4E03A4E-2AD3-417B-9752-98536EB6ED7E}" type="slidenum">
              <a:rPr lang="en-US" altLang="en-US" sz="1200">
                <a:latin typeface="Calibri" panose="020F0502020204030204" pitchFamily="34" charset="0"/>
              </a:rPr>
              <a:pPr algn="r" eaLnBrk="1" hangingPunct="1"/>
              <a:t>13</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407EA3F9-A51C-44BD-8593-A60E270FAF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1CD67AB-16E2-49E9-96C4-C667F5F9AB1C}"/>
              </a:ext>
            </a:extLst>
          </p:cNvPr>
          <p:cNvSpPr>
            <a:spLocks noGrp="1"/>
          </p:cNvSpPr>
          <p:nvPr>
            <p:ph type="body" idx="1"/>
          </p:nvPr>
        </p:nvSpPr>
        <p:spPr/>
        <p:txBody>
          <a:bodyPr>
            <a:normAutofit fontScale="92500" lnSpcReduction="10000"/>
          </a:bodyPr>
          <a:lstStyle/>
          <a:p>
            <a:pPr>
              <a:defRPr/>
            </a:pPr>
            <a:r>
              <a:rPr lang="en-US" dirty="0"/>
              <a:t>Early Cities Among the oldest and most important Shang cities was Anyang (</a:t>
            </a:r>
            <a:r>
              <a:rPr lang="en-US" dirty="0" err="1"/>
              <a:t>ahn•YAHNG</a:t>
            </a:r>
            <a:r>
              <a:rPr lang="en-US" dirty="0"/>
              <a:t>), one of the capitals of the Shang Dynasty. Unlike the cities of the Indus Valley or Fertile Crescent, Anyang was built mainly of wood. The city stood in a forest clearing. The higher classes lived in timber-framed houses with walls of clay and straw. These houses lay inside the city walls. The peasants and craftspeople lived in huts outside the city. The Shang surrounded their cities with massive earthen walls for protection. The archaeological remains of one city include a wall of packed earth 118 feet wide at its base that encircled an area of 1.2 square miles. It likely took 10,000 men more than 12 years to build such a structure. Like the pyramids of Egypt or the cities of the Indus Valley, these walls demonstrate the Shang rulers’ ability to raise and control large forces of workers. Shang peoples needed walled cities because they were constantly waging war. The chariot, one of the major tools of war, was probably first introduced by contact with cultures from western Asia. Professional warriors underwent lengthy training to learn the techniques of driving and shooting from horse-drawn chariots. </a:t>
            </a:r>
            <a:endParaRPr lang="en-US" sz="1100" dirty="0"/>
          </a:p>
        </p:txBody>
      </p:sp>
      <p:sp>
        <p:nvSpPr>
          <p:cNvPr id="20484" name="Slide Number Placeholder 3">
            <a:extLst>
              <a:ext uri="{FF2B5EF4-FFF2-40B4-BE49-F238E27FC236}">
                <a16:creationId xmlns:a16="http://schemas.microsoft.com/office/drawing/2014/main" id="{DD4A0269-CF1A-46ED-8A67-3D28F07391EA}"/>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257AF1E-356B-4D60-B756-2F9EC3361EB9}" type="slidenum">
              <a:rPr lang="en-US" altLang="en-US" sz="1200">
                <a:latin typeface="Calibri" panose="020F0502020204030204" pitchFamily="34" charset="0"/>
              </a:rPr>
              <a:pPr algn="r" eaLnBrk="1" hangingPunct="1"/>
              <a:t>14</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2DE45F2-F084-4C9C-8586-A06023BE23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833DE338-01BD-48DA-B30A-C8FA68C47F4B}"/>
              </a:ext>
            </a:extLst>
          </p:cNvPr>
          <p:cNvSpPr>
            <a:spLocks noGrp="1"/>
          </p:cNvSpPr>
          <p:nvPr>
            <p:ph type="body" idx="1"/>
          </p:nvPr>
        </p:nvSpPr>
        <p:spPr/>
        <p:txBody>
          <a:bodyPr>
            <a:normAutofit fontScale="92500" lnSpcReduction="10000"/>
          </a:bodyPr>
          <a:lstStyle/>
          <a:p>
            <a:pPr>
              <a:defRPr/>
            </a:pPr>
            <a:r>
              <a:rPr lang="en-US" dirty="0"/>
              <a:t>Family The family was central to Chinese society. The most important virtue was respect for one’s parents. The elder men in the family controlled he family’s property and made important decisions. Women, on the other hand, were treated as inferiors. They were expected to obey their fathers, their husbands, and later, their own sons. When a girl was between 13 and 16 years old, her marriage was arranged, and she moved into the house of her husband. Only by bearing sons for her husband’s family could she hope to improve her status.</a:t>
            </a:r>
          </a:p>
          <a:p>
            <a:pPr>
              <a:defRPr/>
            </a:pPr>
            <a:endParaRPr lang="en-US" dirty="0"/>
          </a:p>
          <a:p>
            <a:pPr>
              <a:defRPr/>
            </a:pPr>
            <a:r>
              <a:rPr lang="en-US" dirty="0"/>
              <a:t>Social Classes Shang society was sharply divided between nobles and peasants. A ruling class of warrior-nobles headed by a king governed the Shang. These noble families owned the land. They governed the scattered villages within the Shang lands and sent tribute to the Shang ruler in exchange for local control. Under the Han Dynasty, the structure of Chinese society was clearly defined. At the top was the emperor, who was considered semi-divine. Next came kings and governors, both appointed by the emperor. They governed with the help of state officials, nobles, and scholars. Peasant farmers came next. Their production of food was considered vital to the existence of the empire. Artisans and merchants were below them. Near the bottom were the soldiers, who guarded the empire’s frontiers. At the bottom were enslaved persons, who were usually conquered peoples.</a:t>
            </a:r>
          </a:p>
          <a:p>
            <a:pPr>
              <a:defRPr/>
            </a:pPr>
            <a:endParaRPr lang="en-US" dirty="0"/>
          </a:p>
          <a:p>
            <a:pPr>
              <a:defRPr/>
            </a:pPr>
            <a:r>
              <a:rPr lang="en-US" dirty="0"/>
              <a:t>Control Through Feudalism The Zhou Dynasty controlled lands that stretched far beyond the Huang He in the north to the Chang Jiang in the south. To govern this vast area, it gave control over different regions to members of the royal family and other trusted nobles. This established a system called feudalism. Feudalism is a political system in which nobles, or lords, are granted the use of lands that legally belong to the king. In return, the nobles owe loyalty and military service to the king and protection to the people who live on their estates. Similar systems would arise centuries later in both Japan and Europe. At first, the local lords lived in small walled towns and had to submit to the superior strength and control of the Zhou rulers. Gradually, however, the lords grew stronger as the towns grew into cities and expanded into the surrounding territory. Peoples who had been hostile toward the lords gradually accepted their rule and adopted Zhou ways. As a result, the local lords became less dependent on the king. More and more, they fought among themselves and with neighboring peoples for wealth and territory. </a:t>
            </a:r>
          </a:p>
        </p:txBody>
      </p:sp>
      <p:sp>
        <p:nvSpPr>
          <p:cNvPr id="20484" name="Slide Number Placeholder 3">
            <a:extLst>
              <a:ext uri="{FF2B5EF4-FFF2-40B4-BE49-F238E27FC236}">
                <a16:creationId xmlns:a16="http://schemas.microsoft.com/office/drawing/2014/main" id="{6362AFD5-5976-4752-B0C6-2E833B397846}"/>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DB8EEAD-EB1E-4DA5-B6CB-F2DCB5F47C8B}" type="slidenum">
              <a:rPr lang="en-US" altLang="en-US" sz="1200">
                <a:latin typeface="Calibri" panose="020F0502020204030204" pitchFamily="34" charset="0"/>
              </a:rPr>
              <a:pPr algn="r" eaLnBrk="1" hangingPunct="1"/>
              <a:t>15</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AEC14B4-AB21-4F64-87F8-7B1DE57FC5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EB167D-DEDB-4E1F-9FC9-48D0966A2CB0}"/>
              </a:ext>
            </a:extLst>
          </p:cNvPr>
          <p:cNvSpPr>
            <a:spLocks noGrp="1"/>
          </p:cNvSpPr>
          <p:nvPr>
            <p:ph type="body" idx="1"/>
          </p:nvPr>
        </p:nvSpPr>
        <p:spPr/>
        <p:txBody>
          <a:bodyPr>
            <a:normAutofit fontScale="92500" lnSpcReduction="10000"/>
          </a:bodyPr>
          <a:lstStyle/>
          <a:p>
            <a:pPr>
              <a:defRPr/>
            </a:pPr>
            <a:r>
              <a:rPr lang="en-US" dirty="0"/>
              <a:t>To justify their conquest, the Zhou leaders declared that the final Shang king had been such a poor ruler that the gods had taken away the Shang’s rule and given it to the Zhou. This justification developed over time into a broader view that royal authority came from heaven. A just ruler had divine approval, known as the Mandate of Heaven. A wicked or foolish king could lose the Mandate of Heaven and so lose the right to rule. The Mandate of Heaven became central to the Chinese view of government. Floods, riots, and other calamities might be signs that the ancestral spirits were displeased with a king’s rule. In that case, the Mandate of Heaven might pass to another noble family. This was the Chinese explanation for rebellion, civil war, and the rise of a new dynasty. Historians describe the pattern of rise, decline, and replacement of dynasties as the dynastic cycle, shown above. </a:t>
            </a:r>
          </a:p>
          <a:p>
            <a:pPr>
              <a:defRPr/>
            </a:pPr>
            <a:endParaRPr lang="en-US" dirty="0"/>
          </a:p>
        </p:txBody>
      </p:sp>
      <p:sp>
        <p:nvSpPr>
          <p:cNvPr id="20484" name="Slide Number Placeholder 3">
            <a:extLst>
              <a:ext uri="{FF2B5EF4-FFF2-40B4-BE49-F238E27FC236}">
                <a16:creationId xmlns:a16="http://schemas.microsoft.com/office/drawing/2014/main" id="{F384C14E-7CA6-487D-A22E-46E915FC8D32}"/>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3A2A42C-349E-4CE8-8D2F-AA67C4FE865C}" type="slidenum">
              <a:rPr lang="en-US" altLang="en-US" sz="1200">
                <a:latin typeface="Calibri" panose="020F0502020204030204" pitchFamily="34" charset="0"/>
              </a:rPr>
              <a:pPr algn="r" eaLnBrk="1" hangingPunct="1"/>
              <a:t>16</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4F730F3-6F80-40EB-9D2F-AAAEAF8B98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AA42277-529C-4621-9613-CA20E312C591}"/>
              </a:ext>
            </a:extLst>
          </p:cNvPr>
          <p:cNvSpPr>
            <a:spLocks noGrp="1"/>
          </p:cNvSpPr>
          <p:nvPr>
            <p:ph type="body" idx="1"/>
          </p:nvPr>
        </p:nvSpPr>
        <p:spPr/>
        <p:txBody>
          <a:bodyPr>
            <a:normAutofit fontScale="92500" lnSpcReduction="10000"/>
          </a:bodyPr>
          <a:lstStyle/>
          <a:p>
            <a:pPr>
              <a:defRPr/>
            </a:pPr>
            <a:r>
              <a:rPr lang="en-US" dirty="0"/>
              <a:t>To justify their conquest, the Zhou leaders declared that the final Shang king had been such a poor ruler that the gods had taken away the Shang’s rule and given it to the Zhou. This justification developed over time into a broader view that royal authority came from heaven. A just ruler had divine approval, known as the Mandate of Heaven. A wicked or foolish king could lose the Mandate of Heaven and so lose the right to rule. The Mandate of Heaven became central to the Chinese view of government. Floods, riots, and other calamities might be signs that the ancestral spirits were displeased with a king’s rule. In that case, the Mandate of Heaven might pass to another noble family. This was the Chinese explanation for rebellion, civil war, and the rise of a new dynasty. Historians describe the pattern of rise, decline, and replacement of dynasties as the dynastic cycle, shown above. </a:t>
            </a:r>
          </a:p>
          <a:p>
            <a:pPr>
              <a:defRPr/>
            </a:pPr>
            <a:endParaRPr lang="en-US" dirty="0"/>
          </a:p>
        </p:txBody>
      </p:sp>
      <p:sp>
        <p:nvSpPr>
          <p:cNvPr id="20484" name="Slide Number Placeholder 3">
            <a:extLst>
              <a:ext uri="{FF2B5EF4-FFF2-40B4-BE49-F238E27FC236}">
                <a16:creationId xmlns:a16="http://schemas.microsoft.com/office/drawing/2014/main" id="{6E20F088-3919-4DA0-A3CE-9BCEFA05748A}"/>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6B0AC3A-A93A-4FD1-BC60-3FE7BDF62616}" type="slidenum">
              <a:rPr lang="en-US" altLang="en-US" sz="1200">
                <a:latin typeface="Calibri" panose="020F0502020204030204" pitchFamily="34" charset="0"/>
              </a:rPr>
              <a:pPr algn="r" eaLnBrk="1" hangingPunct="1"/>
              <a:t>17</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BD613FE-C7E2-4E9B-9556-1872E15A19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73B62B6-7C19-4853-AF87-C0F1E46C8069}"/>
              </a:ext>
            </a:extLst>
          </p:cNvPr>
          <p:cNvSpPr>
            <a:spLocks noGrp="1"/>
          </p:cNvSpPr>
          <p:nvPr>
            <p:ph type="body" idx="1"/>
          </p:nvPr>
        </p:nvSpPr>
        <p:spPr/>
        <p:txBody>
          <a:bodyPr>
            <a:normAutofit fontScale="92500" lnSpcReduction="10000"/>
          </a:bodyPr>
          <a:lstStyle/>
          <a:p>
            <a:pPr>
              <a:defRPr/>
            </a:pPr>
            <a:r>
              <a:rPr lang="en-US" b="1" dirty="0"/>
              <a:t>Confucius and the Social Order</a:t>
            </a:r>
          </a:p>
          <a:p>
            <a:pPr>
              <a:defRPr/>
            </a:pPr>
            <a:r>
              <a:rPr lang="en-US" dirty="0"/>
              <a:t>Toward the end of the Zhou Dynasty, China moved away from its ancient values of social order, harmony, and respect for authority. Chinese scholars and philosophers developed different solutions to restore these values.</a:t>
            </a:r>
          </a:p>
          <a:p>
            <a:pPr>
              <a:defRPr/>
            </a:pPr>
            <a:r>
              <a:rPr lang="en-US" b="1" dirty="0"/>
              <a:t>Confucius Urges Harmony China’s most influential scholar was Confucius</a:t>
            </a:r>
          </a:p>
          <a:p>
            <a:pPr>
              <a:defRPr/>
            </a:pPr>
            <a:r>
              <a:rPr lang="en-US" dirty="0"/>
              <a:t>(</a:t>
            </a:r>
            <a:r>
              <a:rPr lang="en-US" dirty="0" err="1"/>
              <a:t>kuhn•FYOO•shuhs</a:t>
            </a:r>
            <a:r>
              <a:rPr lang="en-US" dirty="0"/>
              <a:t>). Born in 551 B.C., Confucius lived in a time when the Zhou Dynasty was in decline. He led a scholarly life, studying and teaching history, music, and moral character. Confucius was born at a time of crisis and violence in China. He had a deep desire to restore the order and moral living of earlier times to his society. Confucius believed that social order, harmony, and good government could be restored in China if society were organized around five basic relationships. These were the relationships between: 1) ruler and subject, 2) father and son, 3) husband and wife, 4) older brother and younger brother, and 5) friend and friend. A code of proper conduct regulated each of these relationships. For example, rulers should practice kindness and virtuous living. In return, subjects</a:t>
            </a:r>
          </a:p>
          <a:p>
            <a:pPr>
              <a:defRPr/>
            </a:pPr>
            <a:r>
              <a:rPr lang="en-US" dirty="0"/>
              <a:t>should be loyal and law-abiding. Three of Confucius’s five relationships were based upon the family. Confucius stressed that children should practice </a:t>
            </a:r>
            <a:r>
              <a:rPr lang="en-US" b="1" dirty="0"/>
              <a:t>filial piety, or respect for their parents and </a:t>
            </a:r>
            <a:r>
              <a:rPr lang="en-US" dirty="0"/>
              <a:t>ancestors. Filial piety, according to Confucius, meant devoting oneself to one’s parents during their lifetime. It also required honoring their memory after death through the performance of certain rituals. Confucius wanted to reform Chinese society by showing rulers how to govern wisely. Impressed by Confucius’s wisdom, the duke of Lu appointed him minister of justice. According to legend, Confucius so overwhelmed people by his kindness and courtesy that almost overnight, crime vanished from Lu.</a:t>
            </a:r>
          </a:p>
          <a:p>
            <a:pPr>
              <a:defRPr/>
            </a:pPr>
            <a:r>
              <a:rPr lang="en-US" dirty="0"/>
              <a:t>When the duke’s ways changed, however, Confucius became disillusioned and resigned. Confucius spent the remainder of his life teaching. His students later collected his words in a book called the </a:t>
            </a:r>
            <a:r>
              <a:rPr lang="en-US" i="1" dirty="0"/>
              <a:t>Analects. A disciple named Mencius </a:t>
            </a:r>
            <a:r>
              <a:rPr lang="en-US" dirty="0"/>
              <a:t>(</a:t>
            </a:r>
            <a:r>
              <a:rPr lang="en-US" dirty="0" err="1"/>
              <a:t>MEHN•shee•uhs</a:t>
            </a:r>
            <a:r>
              <a:rPr lang="en-US" dirty="0"/>
              <a:t>) also spread Confucius’s ideas. </a:t>
            </a:r>
          </a:p>
          <a:p>
            <a:pPr>
              <a:defRPr/>
            </a:pPr>
            <a:r>
              <a:rPr lang="en-US" b="1" dirty="0"/>
              <a:t>Confucian Ideas About Government Confucius </a:t>
            </a:r>
            <a:r>
              <a:rPr lang="en-US" dirty="0"/>
              <a:t>said that education could transform a humbly born person into a gentleman. In saying this, he laid the groundwork for the creation of a </a:t>
            </a:r>
            <a:r>
              <a:rPr lang="en-US" b="1" dirty="0"/>
              <a:t>bureaucracy, a </a:t>
            </a:r>
            <a:r>
              <a:rPr lang="en-US" dirty="0"/>
              <a:t>trained civil service, or those who run the government. According to Confucius, a gentleman had four virtues: “In his private conduct he was courteous, in serving his master he was punctilious [precise], in providing for the needs of the people he gave them even more than their due; in exacting service from the people, he was just.” Education became critically important to career advancement in the bureaucracy. Confucianism was never a religion, but it was an ethical system, a system based on accepted principles of right and wrong. It became the foundation for Chinese government and social order. In addition, the ideas of Confucius spread beyond China and influenced civilizations throughout East Asia. </a:t>
            </a:r>
          </a:p>
          <a:p>
            <a:pPr>
              <a:defRPr/>
            </a:pPr>
            <a:r>
              <a:rPr lang="en-US" b="1" dirty="0"/>
              <a:t>Other Ethical Systems </a:t>
            </a:r>
            <a:r>
              <a:rPr lang="en-US" dirty="0"/>
              <a:t>In addition to Confucius, other Chinese scholars and philosophers developed ethical systems with very different philosophies. Some stressed the importance of nature, others, the power of government. </a:t>
            </a:r>
            <a:r>
              <a:rPr lang="en-US" b="1" dirty="0" err="1"/>
              <a:t>Daoists</a:t>
            </a:r>
            <a:r>
              <a:rPr lang="en-US" b="1" dirty="0"/>
              <a:t> Seek Harmony For a Chinese thinker named </a:t>
            </a:r>
            <a:r>
              <a:rPr lang="en-US" b="1" dirty="0" err="1"/>
              <a:t>Laozi</a:t>
            </a:r>
            <a:r>
              <a:rPr lang="en-US" b="1" dirty="0"/>
              <a:t> (</a:t>
            </a:r>
            <a:r>
              <a:rPr lang="en-US" b="1" dirty="0" err="1"/>
              <a:t>low•dzuh</a:t>
            </a:r>
            <a:r>
              <a:rPr lang="en-US" b="1" dirty="0"/>
              <a:t>), who may </a:t>
            </a:r>
            <a:r>
              <a:rPr lang="en-US" dirty="0"/>
              <a:t>have lived during the sixth century B.C., only the natural order was important. The natural order involves relations among all living things. His book </a:t>
            </a:r>
            <a:r>
              <a:rPr lang="en-US" i="1" dirty="0"/>
              <a:t>Dao De Jing </a:t>
            </a:r>
            <a:r>
              <a:rPr lang="en-US" dirty="0"/>
              <a:t>(</a:t>
            </a:r>
            <a:r>
              <a:rPr lang="en-US" i="1" dirty="0"/>
              <a:t>The Way of Virtue) expressed </a:t>
            </a:r>
            <a:r>
              <a:rPr lang="en-US" i="1" dirty="0" err="1"/>
              <a:t>Laozi’s</a:t>
            </a:r>
            <a:r>
              <a:rPr lang="en-US" i="1" dirty="0"/>
              <a:t> belief. He said that a universal force called </a:t>
            </a:r>
            <a:r>
              <a:rPr lang="en-US" dirty="0"/>
              <a:t>the Dao (</a:t>
            </a:r>
            <a:r>
              <a:rPr lang="en-US" dirty="0" err="1"/>
              <a:t>dow</a:t>
            </a:r>
            <a:r>
              <a:rPr lang="en-US" dirty="0"/>
              <a:t>), meaning “the Way,” guides all things. Of all the creatures of nature, according to </a:t>
            </a:r>
            <a:r>
              <a:rPr lang="en-US" dirty="0" err="1"/>
              <a:t>Laozi</a:t>
            </a:r>
            <a:r>
              <a:rPr lang="en-US" dirty="0"/>
              <a:t>, only humans fail to follow the Dao. They argue about questions of right and wrong, good manners or bad. According to </a:t>
            </a:r>
            <a:r>
              <a:rPr lang="en-US" dirty="0" err="1"/>
              <a:t>Laozi</a:t>
            </a:r>
            <a:r>
              <a:rPr lang="en-US" dirty="0"/>
              <a:t>, such arguments are</a:t>
            </a:r>
          </a:p>
          <a:p>
            <a:pPr>
              <a:defRPr/>
            </a:pPr>
            <a:r>
              <a:rPr lang="en-US" dirty="0"/>
              <a:t>pointless. The philosophy of </a:t>
            </a:r>
            <a:r>
              <a:rPr lang="en-US" dirty="0" err="1"/>
              <a:t>Laozi</a:t>
            </a:r>
            <a:r>
              <a:rPr lang="en-US" dirty="0"/>
              <a:t> came to be known as </a:t>
            </a:r>
            <a:r>
              <a:rPr lang="en-US" b="1" dirty="0"/>
              <a:t>Daoism. Its search for knowledge </a:t>
            </a:r>
            <a:r>
              <a:rPr lang="en-US" dirty="0"/>
              <a:t>and understanding of nature led Daoism’s followers to pursue scientific studies.</a:t>
            </a:r>
          </a:p>
          <a:p>
            <a:pPr>
              <a:defRPr/>
            </a:pPr>
            <a:r>
              <a:rPr lang="en-US" dirty="0" err="1"/>
              <a:t>Daoists</a:t>
            </a:r>
            <a:r>
              <a:rPr lang="en-US" dirty="0"/>
              <a:t> made many important contributions to the sciences of alchemy, astronomy, and medicine. </a:t>
            </a:r>
          </a:p>
          <a:p>
            <a:pPr>
              <a:defRPr/>
            </a:pPr>
            <a:r>
              <a:rPr lang="en-US" b="1" dirty="0"/>
              <a:t>Legalists Urge Harsh Rule In sharp contrast to the followers of Confucius and </a:t>
            </a:r>
            <a:r>
              <a:rPr lang="en-US" dirty="0" err="1"/>
              <a:t>Laozi</a:t>
            </a:r>
            <a:r>
              <a:rPr lang="en-US" dirty="0"/>
              <a:t> was a group of practical political thinkers called the Legalists. They believed that a highly efficient and powerful government was the key to restoring order in society. They got their name from their belief that government should use the law to end civil disorder and restore harmony. </a:t>
            </a:r>
            <a:r>
              <a:rPr lang="en-US" dirty="0" err="1"/>
              <a:t>Hanfeizi</a:t>
            </a:r>
            <a:r>
              <a:rPr lang="en-US" dirty="0"/>
              <a:t> and Li Si were among the founders of </a:t>
            </a:r>
            <a:r>
              <a:rPr lang="en-US" b="1" dirty="0"/>
              <a:t>Legalism. </a:t>
            </a:r>
            <a:r>
              <a:rPr lang="en-US" dirty="0"/>
              <a:t>The Legalists taught that a ruler should provide rich rewards for people who carried</a:t>
            </a:r>
          </a:p>
          <a:p>
            <a:pPr>
              <a:defRPr/>
            </a:pPr>
            <a:r>
              <a:rPr lang="en-US" dirty="0"/>
              <a:t>out their duties well. Likewise, the disobedient should be harshly punished. In practice, the Legalists stressed punishment more than rewards. For example, anyone</a:t>
            </a:r>
          </a:p>
          <a:p>
            <a:pPr>
              <a:defRPr/>
            </a:pPr>
            <a:r>
              <a:rPr lang="en-US" dirty="0"/>
              <a:t>caught outside his own village without a travel permit should have his ears or nose chopped off. The Legalists believed in controlling ideas as well as actions. They suggested that a ruler burn all writings that might encourage people to  criticize government. After all, it was for the prince to govern and the people to obey. Eventually, Legalist ideas gained favor with a prince of a new dynasty that replaced the Zhou. That powerful ruler soon brought order to China. </a:t>
            </a:r>
            <a:r>
              <a:rPr lang="en-US" b="1" i="1" dirty="0"/>
              <a:t>I </a:t>
            </a:r>
            <a:r>
              <a:rPr lang="en-US" b="1" i="1" dirty="0" err="1"/>
              <a:t>Ching</a:t>
            </a:r>
            <a:r>
              <a:rPr lang="en-US" b="1" i="1" dirty="0"/>
              <a:t> and Yin and Yang People with little interest in the philosophical </a:t>
            </a:r>
            <a:r>
              <a:rPr lang="en-US" dirty="0"/>
              <a:t>debates of the Confucians, </a:t>
            </a:r>
            <a:r>
              <a:rPr lang="en-US" dirty="0" err="1"/>
              <a:t>Daoists</a:t>
            </a:r>
            <a:r>
              <a:rPr lang="en-US" dirty="0"/>
              <a:t>, and Legalists found answers to life’s questions elsewhere. Some consulted a book of oracles called </a:t>
            </a:r>
            <a:r>
              <a:rPr lang="en-US" b="1" i="1" dirty="0"/>
              <a:t>I </a:t>
            </a:r>
            <a:r>
              <a:rPr lang="en-US" b="1" i="1" dirty="0" err="1"/>
              <a:t>Ching</a:t>
            </a:r>
            <a:r>
              <a:rPr lang="en-US" b="1" i="1" dirty="0"/>
              <a:t> (also spelled Yi Jing) to solve ethical or practical problems. </a:t>
            </a:r>
            <a:r>
              <a:rPr lang="en-US" dirty="0"/>
              <a:t>Readers used the book by throwing a set of coins, interpreting the results, and then reading the appropriate oracle, or prediction. The </a:t>
            </a:r>
            <a:r>
              <a:rPr lang="en-US" i="1" dirty="0"/>
              <a:t>I </a:t>
            </a:r>
            <a:r>
              <a:rPr lang="en-US" i="1" dirty="0" err="1"/>
              <a:t>Ching</a:t>
            </a:r>
            <a:r>
              <a:rPr lang="en-US" i="1" dirty="0"/>
              <a:t> (The Book of Changes) helped people to lead a happy life by offering good advice and simple </a:t>
            </a:r>
            <a:r>
              <a:rPr lang="en-US" dirty="0"/>
              <a:t>common sense. Other people turned to the ideas of ancient thinkers, such as the concept of </a:t>
            </a:r>
            <a:r>
              <a:rPr lang="en-US" b="1" dirty="0"/>
              <a:t>yin and yang—two powers that together represented the natural rhythms of life. Yin </a:t>
            </a:r>
            <a:r>
              <a:rPr lang="en-US" dirty="0"/>
              <a:t>represents all that is cold, dark, soft, and mysterious. Yang is the opposite—warm, bright, hard, and clear. The symbol of yin and yang is a circle divided into halves, as shown in the emblem to the upper right. The circle represents the harmony of yin and yang. Both forces represent the rhythm of the universe and complement</a:t>
            </a:r>
          </a:p>
          <a:p>
            <a:pPr>
              <a:defRPr/>
            </a:pPr>
            <a:r>
              <a:rPr lang="en-US" dirty="0"/>
              <a:t>each other. Both the </a:t>
            </a:r>
            <a:r>
              <a:rPr lang="en-US" i="1" dirty="0"/>
              <a:t>I </a:t>
            </a:r>
            <a:r>
              <a:rPr lang="en-US" i="1" dirty="0" err="1"/>
              <a:t>Ching</a:t>
            </a:r>
            <a:r>
              <a:rPr lang="en-US" i="1" dirty="0"/>
              <a:t> and yin and yang helped Chinese people understand </a:t>
            </a:r>
            <a:r>
              <a:rPr lang="en-US" dirty="0"/>
              <a:t>how they fit into the world.</a:t>
            </a:r>
          </a:p>
        </p:txBody>
      </p:sp>
      <p:sp>
        <p:nvSpPr>
          <p:cNvPr id="20484" name="Slide Number Placeholder 3">
            <a:extLst>
              <a:ext uri="{FF2B5EF4-FFF2-40B4-BE49-F238E27FC236}">
                <a16:creationId xmlns:a16="http://schemas.microsoft.com/office/drawing/2014/main" id="{3D8F713D-C029-4FCF-8DE5-AC1C99CB1825}"/>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BD3C035-CD85-44EF-AB3D-4CC715D63B1C}" type="slidenum">
              <a:rPr lang="en-US" altLang="en-US" sz="1200">
                <a:latin typeface="Calibri" panose="020F0502020204030204" pitchFamily="34" charset="0"/>
              </a:rPr>
              <a:pPr algn="r" eaLnBrk="1" hangingPunct="1"/>
              <a:t>18</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B084575-E018-4B21-80F8-F7A64F0043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6F692B9B-FF78-4121-B1A9-FA9A78FD85CE}"/>
              </a:ext>
            </a:extLst>
          </p:cNvPr>
          <p:cNvSpPr>
            <a:spLocks noGrp="1"/>
          </p:cNvSpPr>
          <p:nvPr>
            <p:ph type="body" idx="1"/>
          </p:nvPr>
        </p:nvSpPr>
        <p:spPr/>
        <p:txBody>
          <a:bodyPr>
            <a:normAutofit fontScale="92500" lnSpcReduction="10000"/>
          </a:bodyPr>
          <a:lstStyle/>
          <a:p>
            <a:pPr>
              <a:defRPr/>
            </a:pPr>
            <a:r>
              <a:rPr lang="en-US" dirty="0"/>
              <a:t>Religious Beliefs In China, the family was closely linked to religion. The Chinese believed that the spirits of family ancestors had the power to bring good fortune or disaster to living members of the family. The Chinese did not regard these spirits as mighty gods. Rather, the spirits were more like troublesome or helpful neighbors who demanded attention and respect. Every family paid respect to the father’s ancestors and made sacrifices in their honor. Through the spirits of the ancestors, the Shang consulted the gods. The Shang worshiped a supreme god, Shang Di, as well as many lesser gods. Shang kings consulted the gods through the use of oracle bones, animal bones and tortoise shells on which priests had scratched questions for the gods. After inscribing a question on the bone, a priest applied a hot poker to it, which caused it to crack. The priests then interpreted the cracks to see how the gods had answered.</a:t>
            </a:r>
          </a:p>
        </p:txBody>
      </p:sp>
      <p:sp>
        <p:nvSpPr>
          <p:cNvPr id="20484" name="Slide Number Placeholder 3">
            <a:extLst>
              <a:ext uri="{FF2B5EF4-FFF2-40B4-BE49-F238E27FC236}">
                <a16:creationId xmlns:a16="http://schemas.microsoft.com/office/drawing/2014/main" id="{090B2359-B5E4-4B9B-8ABC-8C17357A41FC}"/>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B00A514-F103-416C-852C-ABF5EA476984}" type="slidenum">
              <a:rPr lang="en-US" altLang="en-US" sz="1200">
                <a:latin typeface="Calibri" panose="020F0502020204030204" pitchFamily="34" charset="0"/>
              </a:rPr>
              <a:pPr algn="r" eaLnBrk="1" hangingPunct="1"/>
              <a:t>19</a:t>
            </a:fld>
            <a:endParaRPr lang="en-US"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7A2542C-78D7-446B-8165-CBF8CAD069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F4D776D-982F-41B3-AFA9-4131FC04F785}"/>
              </a:ext>
            </a:extLst>
          </p:cNvPr>
          <p:cNvSpPr>
            <a:spLocks noGrp="1"/>
          </p:cNvSpPr>
          <p:nvPr>
            <p:ph type="body" idx="1"/>
          </p:nvPr>
        </p:nvSpPr>
        <p:spPr/>
        <p:txBody>
          <a:bodyPr>
            <a:normAutofit fontScale="92500" lnSpcReduction="10000"/>
          </a:bodyPr>
          <a:lstStyle/>
          <a:p>
            <a:pPr>
              <a:defRPr/>
            </a:pPr>
            <a:r>
              <a:rPr lang="en-US" dirty="0"/>
              <a:t>In the Chinese method of writing, each character generally stands for one syllable or unit of language. Recall that many of the Egyptian hieroglyphs stood for sounds in the spoken language. In contrast, there were practically no links between China’s spoken language and its written language. One could read Chinese without being able to speak a word of it. (This seems less strange when you think of our own number system. Both a French person and an American can understand the written equation 2 + 2 = 4. But an American may not understand </a:t>
            </a:r>
            <a:r>
              <a:rPr lang="fr-FR" dirty="0"/>
              <a:t>the </a:t>
            </a:r>
            <a:r>
              <a:rPr lang="fr-FR" dirty="0" err="1"/>
              <a:t>spoken</a:t>
            </a:r>
            <a:r>
              <a:rPr lang="fr-FR" dirty="0"/>
              <a:t> </a:t>
            </a:r>
            <a:r>
              <a:rPr lang="fr-FR" dirty="0" err="1"/>
              <a:t>statement</a:t>
            </a:r>
            <a:r>
              <a:rPr lang="fr-FR" dirty="0"/>
              <a:t> “Deux et deux font quatre.”) </a:t>
            </a:r>
            <a:r>
              <a:rPr lang="en-US" dirty="0"/>
              <a:t>The Chinese system of writing had one major advantage. People in all parts of China could learn the same system of writing, even if their spoken languages were very different. Thus, the Chinese written language helped unify a large and diverse land, and made control much easier. The disadvantage of the Chinese system was the enormous number of written characters to be memorized—a different one for each unit of language. A person</a:t>
            </a:r>
          </a:p>
          <a:p>
            <a:pPr>
              <a:defRPr/>
            </a:pPr>
            <a:r>
              <a:rPr lang="en-US" dirty="0"/>
              <a:t>needed to know over 1,500 characters to be barely literate. To be a true scholar, one needed to know at least 10,000 characters. For centuries, this severely limited the number of literate, educated Chinese. As a general rule, a nobleperson’s children learned to write, but peasant children did not. </a:t>
            </a:r>
          </a:p>
        </p:txBody>
      </p:sp>
      <p:sp>
        <p:nvSpPr>
          <p:cNvPr id="20484" name="Slide Number Placeholder 3">
            <a:extLst>
              <a:ext uri="{FF2B5EF4-FFF2-40B4-BE49-F238E27FC236}">
                <a16:creationId xmlns:a16="http://schemas.microsoft.com/office/drawing/2014/main" id="{62978554-CFAF-4D80-BF20-84D789E5DA80}"/>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D5DD643-3FA0-4147-9A4F-764A9B7A90D8}" type="slidenum">
              <a:rPr lang="en-US" altLang="en-US" sz="1200">
                <a:latin typeface="Calibri" panose="020F0502020204030204" pitchFamily="34" charset="0"/>
              </a:rPr>
              <a:pPr algn="r" eaLnBrk="1" hangingPunct="1"/>
              <a:t>20</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61BCF5D-17FE-465A-9AB4-246DFAFF96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7F48FBA2-BDBB-4EB7-BDBD-75888AF037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7C096DAF-35A2-4E02-A3AA-EE0EDE552A15}"/>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1F0FEB-2E95-464F-AE31-BCC0E5C04753}"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A3686F8D-EAFE-4E5A-86EB-A34A0078C6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5CC19D6-0CA9-4501-A70D-0FDA35F71E39}"/>
              </a:ext>
            </a:extLst>
          </p:cNvPr>
          <p:cNvSpPr>
            <a:spLocks noGrp="1"/>
          </p:cNvSpPr>
          <p:nvPr>
            <p:ph type="body" idx="1"/>
          </p:nvPr>
        </p:nvSpPr>
        <p:spPr/>
        <p:txBody>
          <a:bodyPr>
            <a:normAutofit fontScale="92500" lnSpcReduction="10000"/>
          </a:bodyPr>
          <a:lstStyle/>
          <a:p>
            <a:pPr>
              <a:defRPr/>
            </a:pPr>
            <a:r>
              <a:rPr lang="en-US" dirty="0"/>
              <a:t>The Zhou Dynasty produced many innovations.</a:t>
            </a:r>
          </a:p>
          <a:p>
            <a:pPr>
              <a:defRPr/>
            </a:pPr>
            <a:r>
              <a:rPr lang="en-US" dirty="0"/>
              <a:t>• Roads and canals were built to stimulate trade and agriculture.</a:t>
            </a:r>
          </a:p>
          <a:p>
            <a:pPr>
              <a:defRPr/>
            </a:pPr>
            <a:r>
              <a:rPr lang="en-US" dirty="0"/>
              <a:t>• Coined money was introduced, which further improved trade.</a:t>
            </a:r>
          </a:p>
          <a:p>
            <a:pPr>
              <a:defRPr/>
            </a:pPr>
            <a:r>
              <a:rPr lang="en-US" dirty="0"/>
              <a:t>• Blast furnaces that produced cast iron were developed.</a:t>
            </a:r>
          </a:p>
          <a:p>
            <a:pPr>
              <a:defRPr/>
            </a:pPr>
            <a:r>
              <a:rPr lang="en-US" dirty="0"/>
              <a:t>Zhou cast iron production would not be matched in Europe until the Middle Ages. The Zhou used iron to create weapons, especially dagger-axes and swords. They also used it for common agricultural tools such as sickles, knives, and spades. Iron tools made farm work easier and more productive. The ability to grow more food helped Zhou farmers support thriving cities.</a:t>
            </a:r>
          </a:p>
          <a:p>
            <a:pPr>
              <a:defRPr/>
            </a:pPr>
            <a:endParaRPr lang="en-US" dirty="0"/>
          </a:p>
          <a:p>
            <a:pPr>
              <a:defRPr/>
            </a:pPr>
            <a:r>
              <a:rPr lang="en-US" b="1" dirty="0"/>
              <a:t>A Program of Centralization Shi </a:t>
            </a:r>
            <a:r>
              <a:rPr lang="en-US" b="1" dirty="0" err="1"/>
              <a:t>Huangdi’s</a:t>
            </a:r>
            <a:r>
              <a:rPr lang="en-US" b="1" dirty="0"/>
              <a:t> sweeping program of centralization</a:t>
            </a:r>
          </a:p>
          <a:p>
            <a:pPr>
              <a:defRPr/>
            </a:pPr>
            <a:r>
              <a:rPr lang="en-US" dirty="0"/>
              <a:t>included the building of a highway network of more than 4,000 miles. Also, he set the same standards throughout China for writing, law, currency, and weights and measures—even down to the length of cart axles. This last standard made sure that all vehicles could fit into the ruts of China’s main roads.</a:t>
            </a:r>
          </a:p>
          <a:p>
            <a:pPr>
              <a:defRPr/>
            </a:pPr>
            <a:r>
              <a:rPr lang="en-US" dirty="0"/>
              <a:t>Under Shi </a:t>
            </a:r>
            <a:r>
              <a:rPr lang="en-US" dirty="0" err="1"/>
              <a:t>Huangdi’s</a:t>
            </a:r>
            <a:r>
              <a:rPr lang="en-US" dirty="0"/>
              <a:t> rule, irrigation projects increased farm production. Trade blossomed, thanks to the new road system. Trade pushed a new class of merchants into prominence. Despite these social advances, harsh taxes and repressive government made the Qin regime unpopular. Shi Huangdi had unified China at the expense of human freedom.</a:t>
            </a:r>
          </a:p>
          <a:p>
            <a:pPr>
              <a:defRPr/>
            </a:pPr>
            <a:r>
              <a:rPr lang="en-US" b="1" dirty="0"/>
              <a:t>Great Wall of China Scholars hated Shi Huangdi for his book burning. Poor people </a:t>
            </a:r>
            <a:r>
              <a:rPr lang="en-US" dirty="0"/>
              <a:t>hated him because they were forced to work on the building of a huge defensive wall. Earlier, Zhou rulers had erected smaller walls to discourage attacks by northern nomads. Shi Huangdi determined to close the gaps and extend the wall almost the length of the empire’s border. Enemies would have to gallop halfway to Tibet to get around it. The Great Wall of China arose on the backs of hundreds of thousands of peasants. The wall builders worked neither for wages nor for love of empire. They faced a terrible choice: work on the wall or die. Many of the laborers worked on the wall and died anyway, victims of the crushing labor or the harsh winter weather.  </a:t>
            </a:r>
          </a:p>
        </p:txBody>
      </p:sp>
      <p:sp>
        <p:nvSpPr>
          <p:cNvPr id="20484" name="Slide Number Placeholder 3">
            <a:extLst>
              <a:ext uri="{FF2B5EF4-FFF2-40B4-BE49-F238E27FC236}">
                <a16:creationId xmlns:a16="http://schemas.microsoft.com/office/drawing/2014/main" id="{E0A50135-E01D-416F-9819-FF630E224501}"/>
              </a:ext>
            </a:extLst>
          </p:cNvPr>
          <p:cNvSpPr txBox="1">
            <a:spLocks noGrp="1"/>
          </p:cNvSpPr>
          <p:nvPr/>
        </p:nvSpPr>
        <p:spPr bwMode="auto">
          <a:xfrm>
            <a:off x="3884613" y="8685213"/>
            <a:ext cx="2971800" cy="457200"/>
          </a:xfrm>
          <a:prstGeom prst="rect">
            <a:avLst/>
          </a:prstGeom>
          <a:noFill/>
          <a:ln>
            <a:miter lim="800000"/>
            <a:headEnd/>
            <a:tailEnd/>
          </a:ln>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D0A1AD6-F0C7-47A2-9E8F-ACA89C8AC65A}" type="slidenum">
              <a:rPr lang="en-US" altLang="en-US" sz="1200">
                <a:latin typeface="Calibri" panose="020F0502020204030204" pitchFamily="34" charset="0"/>
              </a:rPr>
              <a:pPr algn="r" eaLnBrk="1" hangingPunct="1"/>
              <a:t>21</a:t>
            </a:fld>
            <a:endParaRPr lang="en-US" altLang="en-US" sz="1200">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79B1EFA7-02D2-4C55-85B2-953D989CEE4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E2E9EDF5-960D-4063-B317-EC2BC0E16F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endParaRPr lang="en-US" altLang="en-US" sz="3700"/>
          </a:p>
        </p:txBody>
      </p:sp>
      <p:sp>
        <p:nvSpPr>
          <p:cNvPr id="4" name="Slide Number Placeholder 3">
            <a:extLst>
              <a:ext uri="{FF2B5EF4-FFF2-40B4-BE49-F238E27FC236}">
                <a16:creationId xmlns:a16="http://schemas.microsoft.com/office/drawing/2014/main" id="{87024DF5-D5BB-4C25-BF8B-3BAA75D3D7F5}"/>
              </a:ext>
            </a:extLst>
          </p:cNvPr>
          <p:cNvSpPr txBox="1">
            <a:spLocks noGrp="1"/>
          </p:cNvSpPr>
          <p:nvPr/>
        </p:nvSpPr>
        <p:spPr>
          <a:xfrm>
            <a:off x="3884613" y="8685213"/>
            <a:ext cx="2971800" cy="457200"/>
          </a:xfrm>
          <a:prstGeom prst="rect">
            <a:avLst/>
          </a:prstGeom>
          <a:noFill/>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40A06951-72B1-4111-96B0-507355FFAFAF}" type="slidenum">
              <a:rPr lang="en-US" altLang="en-US" sz="1200">
                <a:latin typeface="Calibri" panose="020F0502020204030204" pitchFamily="34" charset="0"/>
              </a:rPr>
              <a:pPr algn="r" eaLnBrk="1" hangingPunct="1"/>
              <a:t>22</a:t>
            </a:fld>
            <a:endParaRPr lang="en-US"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6178305-8523-4110-A1AC-64876C216D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FE949F5-ED75-4BC4-B01B-6639107788E7}"/>
              </a:ext>
            </a:extLst>
          </p:cNvPr>
          <p:cNvSpPr>
            <a:spLocks noGrp="1"/>
          </p:cNvSpPr>
          <p:nvPr>
            <p:ph type="body" idx="1"/>
          </p:nvPr>
        </p:nvSpPr>
        <p:spPr/>
        <p:txBody>
          <a:bodyPr>
            <a:normAutofit fontScale="92500" lnSpcReduction="10000"/>
          </a:bodyPr>
          <a:lstStyle/>
          <a:p>
            <a:pPr>
              <a:defRPr/>
            </a:pPr>
            <a:r>
              <a:rPr lang="en-US" sz="1100" dirty="0"/>
              <a:t>One of the most remarkable achievements of the Indus Valley people was their sophisticated city planning. The people of the Indus laid out their cities on a precise grid system. Cities featured a fortified area called a citadel, which contained the major buildings of the city. Buildings were constructed of oven-baked bricks cut in standard sizes, unlike the irregular mud bricks of the Mesopotamians. Early engineers also created sophisticated plumbing, sewage, and bath systems.</a:t>
            </a:r>
          </a:p>
        </p:txBody>
      </p:sp>
      <p:sp>
        <p:nvSpPr>
          <p:cNvPr id="20484" name="Slide Number Placeholder 3">
            <a:extLst>
              <a:ext uri="{FF2B5EF4-FFF2-40B4-BE49-F238E27FC236}">
                <a16:creationId xmlns:a16="http://schemas.microsoft.com/office/drawing/2014/main" id="{8E04AEBC-3022-4C62-B008-29AAAF4A779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C045C9-96C4-4BE3-8A7B-D9590B9605B8}" type="slidenum">
              <a:rPr lang="en-US" altLang="en-US">
                <a:latin typeface="Calibri" panose="020F0502020204030204" pitchFamily="34" charset="0"/>
              </a:rPr>
              <a:pPr eaLnBrk="1" hangingPunct="1"/>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21D267C-6277-4FCA-BE64-54CB4BEA24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A882272-C687-46C6-B428-A2C7B2421393}"/>
              </a:ext>
            </a:extLst>
          </p:cNvPr>
          <p:cNvSpPr>
            <a:spLocks noGrp="1"/>
          </p:cNvSpPr>
          <p:nvPr>
            <p:ph type="body" idx="1"/>
          </p:nvPr>
        </p:nvSpPr>
        <p:spPr/>
        <p:txBody>
          <a:bodyPr>
            <a:normAutofit fontScale="92500" lnSpcReduction="10000"/>
          </a:bodyPr>
          <a:lstStyle/>
          <a:p>
            <a:pPr eaLnBrk="1" fontAlgn="auto" hangingPunct="1">
              <a:spcBef>
                <a:spcPts val="0"/>
              </a:spcBef>
              <a:spcAft>
                <a:spcPts val="0"/>
              </a:spcAft>
              <a:defRPr/>
            </a:pPr>
            <a:endParaRPr lang="en-US" dirty="0"/>
          </a:p>
        </p:txBody>
      </p:sp>
      <p:sp>
        <p:nvSpPr>
          <p:cNvPr id="20484" name="Slide Number Placeholder 3">
            <a:extLst>
              <a:ext uri="{FF2B5EF4-FFF2-40B4-BE49-F238E27FC236}">
                <a16:creationId xmlns:a16="http://schemas.microsoft.com/office/drawing/2014/main" id="{B65E9BA0-245C-41B9-A779-3F13B274669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93AD56-E2B0-4198-ACA9-9CA56C161F88}" type="slidenum">
              <a:rPr lang="en-US" altLang="en-US">
                <a:latin typeface="Calibri" panose="020F0502020204030204" pitchFamily="34" charset="0"/>
              </a:rPr>
              <a:pPr eaLnBrk="1" hangingPunct="1"/>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C315F92-0BDE-4FF5-8140-D3987B53DE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6C85C5F-1564-44C0-B994-FE34403F55C7}"/>
              </a:ext>
            </a:extLst>
          </p:cNvPr>
          <p:cNvSpPr>
            <a:spLocks noGrp="1"/>
          </p:cNvSpPr>
          <p:nvPr>
            <p:ph type="body" idx="1"/>
          </p:nvPr>
        </p:nvSpPr>
        <p:spPr/>
        <p:txBody>
          <a:bodyPr>
            <a:normAutofit fontScale="92500" lnSpcReduction="10000"/>
          </a:bodyPr>
          <a:lstStyle/>
          <a:p>
            <a:pPr eaLnBrk="1" fontAlgn="auto" hangingPunct="1">
              <a:spcBef>
                <a:spcPts val="0"/>
              </a:spcBef>
              <a:spcAft>
                <a:spcPts val="0"/>
              </a:spcAft>
              <a:defRPr/>
            </a:pPr>
            <a:endParaRPr lang="en-US" dirty="0"/>
          </a:p>
        </p:txBody>
      </p:sp>
      <p:sp>
        <p:nvSpPr>
          <p:cNvPr id="20484" name="Slide Number Placeholder 3">
            <a:extLst>
              <a:ext uri="{FF2B5EF4-FFF2-40B4-BE49-F238E27FC236}">
                <a16:creationId xmlns:a16="http://schemas.microsoft.com/office/drawing/2014/main" id="{E77508D8-E658-4352-A050-5A3AB863356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673035F-FF89-4FFC-AE10-863E99CFC3B8}"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35955303-E4F7-44D6-A55E-A0B55009F2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15516D5-6250-498A-A489-9E5F8FBC16EB}"/>
              </a:ext>
            </a:extLst>
          </p:cNvPr>
          <p:cNvSpPr>
            <a:spLocks noGrp="1"/>
          </p:cNvSpPr>
          <p:nvPr>
            <p:ph type="body" idx="1"/>
          </p:nvPr>
        </p:nvSpPr>
        <p:spPr/>
        <p:txBody>
          <a:bodyPr>
            <a:normAutofit fontScale="92500" lnSpcReduction="10000"/>
          </a:bodyPr>
          <a:lstStyle/>
          <a:p>
            <a:pPr>
              <a:defRPr/>
            </a:pPr>
            <a:r>
              <a:rPr lang="en-US" dirty="0"/>
              <a:t>The Upanishads are written as dialogues, or discussions, between a student and a teacher. In the course of the dialogues, the two explore how a person can achieve liberation from desires and suffering. This is described as </a:t>
            </a:r>
            <a:r>
              <a:rPr lang="en-US" i="1" dirty="0"/>
              <a:t>moksha </a:t>
            </a:r>
            <a:r>
              <a:rPr lang="en-US" dirty="0"/>
              <a:t>(</a:t>
            </a:r>
            <a:r>
              <a:rPr lang="en-US" dirty="0" err="1"/>
              <a:t>MOHK•shah</a:t>
            </a:r>
            <a:r>
              <a:rPr lang="en-US" dirty="0"/>
              <a:t>), a state of perfect understanding of all things. The teacher distinguishes between atman, the individual soul of a living being, and Brahman, the world soul that contains and unites all </a:t>
            </a:r>
            <a:r>
              <a:rPr lang="en-US" dirty="0" err="1"/>
              <a:t>atmans</a:t>
            </a:r>
            <a:r>
              <a:rPr lang="en-US" dirty="0"/>
              <a:t>. </a:t>
            </a:r>
          </a:p>
          <a:p>
            <a:pPr>
              <a:defRPr/>
            </a:pPr>
            <a:endParaRPr lang="en-US" dirty="0"/>
          </a:p>
          <a:p>
            <a:pPr>
              <a:defRPr/>
            </a:pPr>
            <a:r>
              <a:rPr lang="en-US" dirty="0"/>
              <a:t>When a person understands the relationship between atman and Brahman, that person achieves perfect understanding (</a:t>
            </a:r>
            <a:r>
              <a:rPr lang="en-US" i="1" dirty="0"/>
              <a:t>moksha) and a release from life in this </a:t>
            </a:r>
            <a:r>
              <a:rPr lang="en-US" dirty="0"/>
              <a:t>world. This understanding does not usually come in one lifetime. By the process of </a:t>
            </a:r>
            <a:r>
              <a:rPr lang="en-US" b="1" dirty="0"/>
              <a:t>reincarnation (rebirth), an individual soul or spirit is born again and again until </a:t>
            </a:r>
            <a:r>
              <a:rPr lang="en-US" i="1" dirty="0"/>
              <a:t>moksha is achieved. A soul’s </a:t>
            </a:r>
            <a:r>
              <a:rPr lang="en-US" b="1" i="1" dirty="0"/>
              <a:t>karma—good or bad deeds—follows from one reincarnation </a:t>
            </a:r>
            <a:r>
              <a:rPr lang="en-US" dirty="0"/>
              <a:t>to another. Karma influences specific life circumstances, such as the caste one is born into, one’s state of health, wealth or poverty, and so on. </a:t>
            </a:r>
          </a:p>
        </p:txBody>
      </p:sp>
      <p:sp>
        <p:nvSpPr>
          <p:cNvPr id="20484" name="Slide Number Placeholder 3">
            <a:extLst>
              <a:ext uri="{FF2B5EF4-FFF2-40B4-BE49-F238E27FC236}">
                <a16:creationId xmlns:a16="http://schemas.microsoft.com/office/drawing/2014/main" id="{02AF97C0-BF94-4978-8EFE-CCD30BAA48C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B539BD-CE22-4617-83D4-09E648975CBF}"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A359077-1C1D-4324-AD92-7B5F8EB24A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DDBA72D8-D3ED-4708-88F5-02B93AFE21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F326B0EE-AD6C-4E8F-94AF-A619ACE269BF}"/>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F509EA-FDAE-4BB4-BB61-310D320865BA}"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2C5CDD7-93AA-4B7E-950C-49022CF470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F7115C8-FA8B-4CAC-B111-6F27260F590B}"/>
              </a:ext>
            </a:extLst>
          </p:cNvPr>
          <p:cNvSpPr>
            <a:spLocks noGrp="1"/>
          </p:cNvSpPr>
          <p:nvPr>
            <p:ph type="body" idx="1"/>
          </p:nvPr>
        </p:nvSpPr>
        <p:spPr/>
        <p:txBody>
          <a:bodyPr>
            <a:normAutofit fontScale="92500" lnSpcReduction="10000"/>
          </a:bodyPr>
          <a:lstStyle/>
          <a:p>
            <a:pPr>
              <a:defRPr/>
            </a:pPr>
            <a:r>
              <a:rPr lang="en-US" dirty="0"/>
              <a:t>Unlike cuneiform and hieroglyphics, the writing of the Indus people has not been translated. Historians believe that Indus people used about 400 symbols in their language. Scientists believe the symbols, like hieroglyphs, are used both to depict an object and also as phonetic sounds. Some signs stand alone and others seem to be combined into words.</a:t>
            </a:r>
          </a:p>
        </p:txBody>
      </p:sp>
      <p:sp>
        <p:nvSpPr>
          <p:cNvPr id="20484" name="Slide Number Placeholder 3">
            <a:extLst>
              <a:ext uri="{FF2B5EF4-FFF2-40B4-BE49-F238E27FC236}">
                <a16:creationId xmlns:a16="http://schemas.microsoft.com/office/drawing/2014/main" id="{5F64A3BF-FF8E-421D-86AA-4274989884E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DA165D-DEF5-40DA-92DC-3D44B7728CBA}"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A8FCCAE-F662-476B-AE44-3DAB7BD52E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D48C023-0B75-4C76-8B5E-27F4A0FFE481}"/>
              </a:ext>
            </a:extLst>
          </p:cNvPr>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a:t>One of the most impressive technologies of the Indus people was their extensive and modern-looking plumbing systems. Almost every house in Indus cities had a private bathroom and toilet. The toilets were neatly built of brick with a wooden seat. Pipes connected to each house carried wastewater into an underground sewer system. No other civilization had such sophisticated plumbing until the 19</a:t>
            </a:r>
            <a:r>
              <a:rPr lang="en-US" baseline="30000" dirty="0"/>
              <a:t>th</a:t>
            </a:r>
            <a:r>
              <a:rPr lang="en-US" dirty="0"/>
              <a:t> century.  In addition, the Indus people built standard, oven-baked brinks, unlike the irregular mud bricks of the Mesopotamians.</a:t>
            </a:r>
          </a:p>
        </p:txBody>
      </p:sp>
      <p:sp>
        <p:nvSpPr>
          <p:cNvPr id="20484" name="Slide Number Placeholder 3">
            <a:extLst>
              <a:ext uri="{FF2B5EF4-FFF2-40B4-BE49-F238E27FC236}">
                <a16:creationId xmlns:a16="http://schemas.microsoft.com/office/drawing/2014/main" id="{EDD7B96E-98AF-45BC-B7FA-CE98BCA88C6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CE31BF-A3EA-4348-842D-BFB4B0F59270}"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219200"/>
            <a:ext cx="8305800" cy="563880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296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103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31842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808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8574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302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390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01766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8828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4957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C05B8F3E-0D88-44EB-9B3E-6C1D595B7C8B}"/>
              </a:ext>
            </a:extLst>
          </p:cNvPr>
          <p:cNvGrpSpPr>
            <a:grpSpLocks/>
          </p:cNvGrpSpPr>
          <p:nvPr/>
        </p:nvGrpSpPr>
        <p:grpSpPr bwMode="auto">
          <a:xfrm>
            <a:off x="0" y="-4763"/>
            <a:ext cx="1063625" cy="6858001"/>
            <a:chOff x="0" y="-3"/>
            <a:chExt cx="670" cy="4320"/>
          </a:xfrm>
        </p:grpSpPr>
        <p:grpSp>
          <p:nvGrpSpPr>
            <p:cNvPr id="1029" name="Group 3">
              <a:extLst>
                <a:ext uri="{FF2B5EF4-FFF2-40B4-BE49-F238E27FC236}">
                  <a16:creationId xmlns:a16="http://schemas.microsoft.com/office/drawing/2014/main" id="{BB1F21B7-8062-41D3-AD23-C39D9E09D8FE}"/>
                </a:ext>
              </a:extLst>
            </p:cNvPr>
            <p:cNvGrpSpPr>
              <a:grpSpLocks/>
            </p:cNvGrpSpPr>
            <p:nvPr/>
          </p:nvGrpSpPr>
          <p:grpSpPr bwMode="auto">
            <a:xfrm rot="16200000" flipH="1">
              <a:off x="-1815" y="1838"/>
              <a:ext cx="4320" cy="638"/>
              <a:chOff x="-2" y="1562"/>
              <a:chExt cx="5762" cy="638"/>
            </a:xfrm>
          </p:grpSpPr>
          <p:sp>
            <p:nvSpPr>
              <p:cNvPr id="61444" name="Freeform 4">
                <a:extLst>
                  <a:ext uri="{FF2B5EF4-FFF2-40B4-BE49-F238E27FC236}">
                    <a16:creationId xmlns:a16="http://schemas.microsoft.com/office/drawing/2014/main" id="{BB5D2AD3-B3A4-4AA1-8D56-581FDD686309}"/>
                  </a:ext>
                </a:extLst>
              </p:cNvPr>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45" name="Freeform 5">
                <a:extLst>
                  <a:ext uri="{FF2B5EF4-FFF2-40B4-BE49-F238E27FC236}">
                    <a16:creationId xmlns:a16="http://schemas.microsoft.com/office/drawing/2014/main" id="{6214667F-027F-4DA7-87E4-3393D5008F45}"/>
                  </a:ext>
                </a:extLst>
              </p:cNvPr>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46" name="Freeform 6">
                <a:extLst>
                  <a:ext uri="{FF2B5EF4-FFF2-40B4-BE49-F238E27FC236}">
                    <a16:creationId xmlns:a16="http://schemas.microsoft.com/office/drawing/2014/main" id="{914C7CD8-DFFF-4201-80A7-4D95A02F04AF}"/>
                  </a:ext>
                </a:extLst>
              </p:cNvPr>
              <p:cNvSpPr>
                <a:spLocks/>
              </p:cNvSpPr>
              <p:nvPr/>
            </p:nvSpPr>
            <p:spPr bwMode="ltGray">
              <a:xfrm rot="-5400000">
                <a:off x="956" y="1681"/>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47" name="Freeform 7">
                <a:extLst>
                  <a:ext uri="{FF2B5EF4-FFF2-40B4-BE49-F238E27FC236}">
                    <a16:creationId xmlns:a16="http://schemas.microsoft.com/office/drawing/2014/main" id="{E23A5DDE-86B5-4ABB-A1AE-0BB375740BA9}"/>
                  </a:ext>
                </a:extLst>
              </p:cNvPr>
              <p:cNvSpPr>
                <a:spLocks/>
              </p:cNvSpPr>
              <p:nvPr/>
            </p:nvSpPr>
            <p:spPr bwMode="ltGray">
              <a:xfrm rot="-5400000">
                <a:off x="-83" y="176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48" name="Freeform 8">
                <a:extLst>
                  <a:ext uri="{FF2B5EF4-FFF2-40B4-BE49-F238E27FC236}">
                    <a16:creationId xmlns:a16="http://schemas.microsoft.com/office/drawing/2014/main" id="{826E8DC4-F180-44EF-8D72-F710975A4BDB}"/>
                  </a:ext>
                </a:extLst>
              </p:cNvPr>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49" name="Freeform 9">
                <a:extLst>
                  <a:ext uri="{FF2B5EF4-FFF2-40B4-BE49-F238E27FC236}">
                    <a16:creationId xmlns:a16="http://schemas.microsoft.com/office/drawing/2014/main" id="{E64B7CAF-5501-4C09-959D-C1CB4AD05286}"/>
                  </a:ext>
                </a:extLst>
              </p:cNvPr>
              <p:cNvSpPr>
                <a:spLocks/>
              </p:cNvSpPr>
              <p:nvPr/>
            </p:nvSpPr>
            <p:spPr bwMode="ltGray">
              <a:xfrm rot="-5400000">
                <a:off x="426"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50" name="Freeform 10">
                <a:extLst>
                  <a:ext uri="{FF2B5EF4-FFF2-40B4-BE49-F238E27FC236}">
                    <a16:creationId xmlns:a16="http://schemas.microsoft.com/office/drawing/2014/main" id="{5F7A08C7-CD1B-45D5-900B-E77005BD6CED}"/>
                  </a:ext>
                </a:extLst>
              </p:cNvPr>
              <p:cNvSpPr>
                <a:spLocks/>
              </p:cNvSpPr>
              <p:nvPr/>
            </p:nvSpPr>
            <p:spPr bwMode="ltGray">
              <a:xfrm rot="-5400000">
                <a:off x="139"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51" name="Freeform 11">
                <a:extLst>
                  <a:ext uri="{FF2B5EF4-FFF2-40B4-BE49-F238E27FC236}">
                    <a16:creationId xmlns:a16="http://schemas.microsoft.com/office/drawing/2014/main" id="{BABAE172-C4AA-4E8D-88F7-D8CDDD19D8A9}"/>
                  </a:ext>
                </a:extLst>
              </p:cNvPr>
              <p:cNvSpPr>
                <a:spLocks/>
              </p:cNvSpPr>
              <p:nvPr/>
            </p:nvSpPr>
            <p:spPr bwMode="ltGray">
              <a:xfrm rot="-5400000">
                <a:off x="3176" y="165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52" name="Freeform 12">
                <a:extLst>
                  <a:ext uri="{FF2B5EF4-FFF2-40B4-BE49-F238E27FC236}">
                    <a16:creationId xmlns:a16="http://schemas.microsoft.com/office/drawing/2014/main" id="{446B248B-2BE6-4C8A-8104-15949DEB3839}"/>
                  </a:ext>
                </a:extLst>
              </p:cNvPr>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53" name="Freeform 13">
                <a:extLst>
                  <a:ext uri="{FF2B5EF4-FFF2-40B4-BE49-F238E27FC236}">
                    <a16:creationId xmlns:a16="http://schemas.microsoft.com/office/drawing/2014/main" id="{0D845E0E-7E41-4B9A-BBC0-88CB2DDF699F}"/>
                  </a:ext>
                </a:extLst>
              </p:cNvPr>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54" name="Freeform 14">
                <a:extLst>
                  <a:ext uri="{FF2B5EF4-FFF2-40B4-BE49-F238E27FC236}">
                    <a16:creationId xmlns:a16="http://schemas.microsoft.com/office/drawing/2014/main" id="{D86D948A-C9AF-45EB-9A7D-2A15036AAA08}"/>
                  </a:ext>
                </a:extLst>
              </p:cNvPr>
              <p:cNvSpPr>
                <a:spLocks/>
              </p:cNvSpPr>
              <p:nvPr/>
            </p:nvSpPr>
            <p:spPr bwMode="ltGray">
              <a:xfrm rot="-5400000">
                <a:off x="2534"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55" name="Freeform 15">
                <a:extLst>
                  <a:ext uri="{FF2B5EF4-FFF2-40B4-BE49-F238E27FC236}">
                    <a16:creationId xmlns:a16="http://schemas.microsoft.com/office/drawing/2014/main" id="{B2FFE656-D717-44D5-820C-DFE2C7B3FE66}"/>
                  </a:ext>
                </a:extLst>
              </p:cNvPr>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56" name="Freeform 16">
                <a:extLst>
                  <a:ext uri="{FF2B5EF4-FFF2-40B4-BE49-F238E27FC236}">
                    <a16:creationId xmlns:a16="http://schemas.microsoft.com/office/drawing/2014/main" id="{5F890C3F-F624-4172-9C66-CF699489E25A}"/>
                  </a:ext>
                </a:extLst>
              </p:cNvPr>
              <p:cNvSpPr>
                <a:spLocks/>
              </p:cNvSpPr>
              <p:nvPr/>
            </p:nvSpPr>
            <p:spPr bwMode="ltGray">
              <a:xfrm rot="-5400000">
                <a:off x="2026"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57" name="Freeform 17">
                <a:extLst>
                  <a:ext uri="{FF2B5EF4-FFF2-40B4-BE49-F238E27FC236}">
                    <a16:creationId xmlns:a16="http://schemas.microsoft.com/office/drawing/2014/main" id="{E58E4171-6E6E-4F49-8715-43703D30D4DA}"/>
                  </a:ext>
                </a:extLst>
              </p:cNvPr>
              <p:cNvSpPr>
                <a:spLocks/>
              </p:cNvSpPr>
              <p:nvPr/>
            </p:nvSpPr>
            <p:spPr bwMode="ltGray">
              <a:xfrm rot="-5400000">
                <a:off x="4044" y="1645"/>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58" name="Freeform 18">
                <a:extLst>
                  <a:ext uri="{FF2B5EF4-FFF2-40B4-BE49-F238E27FC236}">
                    <a16:creationId xmlns:a16="http://schemas.microsoft.com/office/drawing/2014/main" id="{A72C3104-5379-4538-AC3E-C972D19C0B9C}"/>
                  </a:ext>
                </a:extLst>
              </p:cNvPr>
              <p:cNvSpPr>
                <a:spLocks/>
              </p:cNvSpPr>
              <p:nvPr/>
            </p:nvSpPr>
            <p:spPr bwMode="ltGray">
              <a:xfrm rot="-5400000">
                <a:off x="3685" y="1656"/>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59" name="Freeform 19">
                <a:extLst>
                  <a:ext uri="{FF2B5EF4-FFF2-40B4-BE49-F238E27FC236}">
                    <a16:creationId xmlns:a16="http://schemas.microsoft.com/office/drawing/2014/main" id="{AB87632B-A19B-429F-BCB2-6D627E3FF1B1}"/>
                  </a:ext>
                </a:extLst>
              </p:cNvPr>
              <p:cNvSpPr>
                <a:spLocks/>
              </p:cNvSpPr>
              <p:nvPr/>
            </p:nvSpPr>
            <p:spPr bwMode="ltGray">
              <a:xfrm rot="-5400000">
                <a:off x="4532" y="173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60" name="Freeform 20">
                <a:extLst>
                  <a:ext uri="{FF2B5EF4-FFF2-40B4-BE49-F238E27FC236}">
                    <a16:creationId xmlns:a16="http://schemas.microsoft.com/office/drawing/2014/main" id="{E334F7B0-B23A-465A-B172-B161BDA74533}"/>
                  </a:ext>
                </a:extLst>
              </p:cNvPr>
              <p:cNvSpPr>
                <a:spLocks/>
              </p:cNvSpPr>
              <p:nvPr/>
            </p:nvSpPr>
            <p:spPr bwMode="ltGray">
              <a:xfrm>
                <a:off x="5469" y="1550"/>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61" name="Freeform 21">
                <a:extLst>
                  <a:ext uri="{FF2B5EF4-FFF2-40B4-BE49-F238E27FC236}">
                    <a16:creationId xmlns:a16="http://schemas.microsoft.com/office/drawing/2014/main" id="{FB8A71F0-48F4-4996-BE68-C7A00189FAAF}"/>
                  </a:ext>
                </a:extLst>
              </p:cNvPr>
              <p:cNvSpPr>
                <a:spLocks/>
              </p:cNvSpPr>
              <p:nvPr/>
            </p:nvSpPr>
            <p:spPr bwMode="ltGray">
              <a:xfrm rot="-5400000">
                <a:off x="5061" y="1670"/>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61462" name="Freeform 22">
                <a:extLst>
                  <a:ext uri="{FF2B5EF4-FFF2-40B4-BE49-F238E27FC236}">
                    <a16:creationId xmlns:a16="http://schemas.microsoft.com/office/drawing/2014/main" id="{529B874C-4287-415A-955E-9D64621AF270}"/>
                  </a:ext>
                </a:extLst>
              </p:cNvPr>
              <p:cNvSpPr>
                <a:spLocks/>
              </p:cNvSpPr>
              <p:nvPr/>
            </p:nvSpPr>
            <p:spPr bwMode="ltGray">
              <a:xfrm rot="-5400000">
                <a:off x="4762" y="1696"/>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fontAlgn="auto">
                  <a:spcBef>
                    <a:spcPts val="0"/>
                  </a:spcBef>
                  <a:spcAft>
                    <a:spcPts val="0"/>
                  </a:spcAft>
                  <a:defRPr/>
                </a:pPr>
                <a:endParaRPr lang="en-US">
                  <a:latin typeface="+mn-lt"/>
                  <a:cs typeface="+mn-cs"/>
                </a:endParaRPr>
              </a:p>
            </p:txBody>
          </p:sp>
        </p:grpSp>
        <p:sp>
          <p:nvSpPr>
            <p:cNvPr id="61463" name="Freeform 23">
              <a:extLst>
                <a:ext uri="{FF2B5EF4-FFF2-40B4-BE49-F238E27FC236}">
                  <a16:creationId xmlns:a16="http://schemas.microsoft.com/office/drawing/2014/main" id="{0416B5C2-7CFD-429C-AC04-675E9BAA229E}"/>
                </a:ext>
              </a:extLst>
            </p:cNvPr>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1464" name="Freeform 24">
              <a:extLst>
                <a:ext uri="{FF2B5EF4-FFF2-40B4-BE49-F238E27FC236}">
                  <a16:creationId xmlns:a16="http://schemas.microsoft.com/office/drawing/2014/main" id="{BD53E7BC-D428-4A89-A726-8F663EA82C33}"/>
                </a:ext>
              </a:extLst>
            </p:cNvPr>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grpSp>
      <p:sp>
        <p:nvSpPr>
          <p:cNvPr id="1027" name="Rectangle 25">
            <a:extLst>
              <a:ext uri="{FF2B5EF4-FFF2-40B4-BE49-F238E27FC236}">
                <a16:creationId xmlns:a16="http://schemas.microsoft.com/office/drawing/2014/main" id="{8A67C7C0-ACDB-4940-BC71-3F9A292DE8C9}"/>
              </a:ext>
            </a:extLst>
          </p:cNvPr>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a:extLst>
              <a:ext uri="{FF2B5EF4-FFF2-40B4-BE49-F238E27FC236}">
                <a16:creationId xmlns:a16="http://schemas.microsoft.com/office/drawing/2014/main" id="{CAA12C8D-8E32-4FFC-986F-97CC0831D11E}"/>
              </a:ext>
            </a:extLst>
          </p:cNvPr>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rtl="0" eaLnBrk="0" fontAlgn="base" hangingPunct="0">
        <a:spcBef>
          <a:spcPct val="0"/>
        </a:spcBef>
        <a:spcAft>
          <a:spcPct val="0"/>
        </a:spcAft>
        <a:defRPr kumimoji="1" sz="4400">
          <a:solidFill>
            <a:schemeClr val="tx2"/>
          </a:solidFill>
          <a:latin typeface="Calibri" pitchFamily="34" charset="0"/>
          <a:ea typeface="+mj-ea"/>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panose="020B0604020202020204" pitchFamily="34" charset="0"/>
        <a:buChar char="■"/>
        <a:defRPr kumimoji="1" sz="40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Font typeface="Arial" panose="020B0604020202020204" pitchFamily="34" charset="0"/>
        <a:buChar char="–"/>
        <a:defRPr kumimoji="1" sz="40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http://www.blindloop.com/wp-content/uploads/2010/01/gobi-desert.jpg"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http://www.historyforkids.org/learn/india/environment/pictures/himalayas.jpg"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http://www.cultural-china.com/chinaWH/upload/1(74).jpg"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http://www.chinaodysseytours.com/cotmanager/assets/images/news-images/qingming-festival/qingming-festival-1.jpg" TargetMode="External"/><Relationship Id="rId3" Type="http://schemas.openxmlformats.org/officeDocument/2006/relationships/image" Target="../media/image23.png"/><Relationship Id="rId7"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http://www.chinaodysseytours.com/cotmanager/assets/images/news-images/qingming-festival/qingming-festival-2.jpg" TargetMode="External"/><Relationship Id="rId5" Type="http://schemas.openxmlformats.org/officeDocument/2006/relationships/image" Target="../media/image32.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3.png"/><Relationship Id="rId7" Type="http://schemas.openxmlformats.org/officeDocument/2006/relationships/image" Target="http://www.chinaheritagenewsletter.org/009/_pix/grandcanal1.jp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http://2.bp.blogspot.com/_FGl9aoVhJOc/S6Kdl0_q9GI/AAAAAAAAABY/fdAtwpl9oEk/s1600/caste%20system.jpg"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http://jonggringsaloka.net/wp/wp-content/uploads/2009/09/arjuna.jp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http://2.bp.blogspot.com/_FGl9aoVhJOc/S6Kdl0_q9GI/AAAAAAAAABY/fdAtwpl9oEk/s1600/caste%20system.jpg"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http://www.re-net.ac.uk/attachments/81d945df-6a9c-4ef0-9d90-af115d937713.jpg" TargetMode="External"/><Relationship Id="rId5" Type="http://schemas.openxmlformats.org/officeDocument/2006/relationships/image" Target="../media/image13.jpeg"/><Relationship Id="rId4" Type="http://schemas.openxmlformats.org/officeDocument/2006/relationships/hyperlink" Target="../../../AP%20World/Videos/History%20Teachers/The%20Mahabharata%20(Abracadabra%20by%20the%20Steve%20Miller%20Band)%20%20%20-%20YouTube.fl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http://www.harappa.com/script/gif/parpola11.gi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http://www.harappa.com/script/gif/parpola2.gif" TargetMode="Externa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4">
            <a:extLst>
              <a:ext uri="{FF2B5EF4-FFF2-40B4-BE49-F238E27FC236}">
                <a16:creationId xmlns:a16="http://schemas.microsoft.com/office/drawing/2014/main" id="{0507185C-BC63-4ED5-A5CE-D811C96F5FF8}"/>
              </a:ext>
            </a:extLst>
          </p:cNvPr>
          <p:cNvSpPr>
            <a:spLocks noGrp="1"/>
          </p:cNvSpPr>
          <p:nvPr>
            <p:ph idx="1"/>
          </p:nvPr>
        </p:nvSpPr>
        <p:spPr>
          <a:xfrm>
            <a:off x="838200" y="152400"/>
            <a:ext cx="8305800" cy="6705600"/>
          </a:xfrm>
        </p:spPr>
        <p:txBody>
          <a:bodyPr/>
          <a:lstStyle/>
          <a:p>
            <a:pPr eaLnBrk="1" hangingPunct="1">
              <a:spcBef>
                <a:spcPct val="0"/>
              </a:spcBef>
            </a:pPr>
            <a:r>
              <a:rPr lang="en-US" altLang="en-US" u="sng"/>
              <a:t>Essential Question</a:t>
            </a:r>
            <a:r>
              <a:rPr lang="en-US" altLang="en-US"/>
              <a:t>: </a:t>
            </a:r>
          </a:p>
          <a:p>
            <a:pPr lvl="1" eaLnBrk="1" hangingPunct="1">
              <a:spcBef>
                <a:spcPct val="0"/>
              </a:spcBef>
            </a:pPr>
            <a:r>
              <a:rPr lang="en-US" altLang="en-US"/>
              <a:t>What were the important characteristics of the civilizations</a:t>
            </a:r>
            <a:br>
              <a:rPr lang="en-US" altLang="en-US"/>
            </a:br>
            <a:r>
              <a:rPr lang="en-US" altLang="en-US"/>
              <a:t>in the Indus River Valley? </a:t>
            </a:r>
          </a:p>
          <a:p>
            <a:pPr eaLnBrk="1" hangingPunct="1">
              <a:spcBef>
                <a:spcPct val="0"/>
              </a:spcBef>
            </a:pPr>
            <a:endParaRPr lang="en-US" altLang="en-US"/>
          </a:p>
          <a:p>
            <a:pPr eaLnBrk="1" hangingPunct="1">
              <a:spcBef>
                <a:spcPct val="0"/>
              </a:spcBef>
              <a:buFont typeface="Arial" panose="020B0604020202020204" pitchFamily="34" charset="0"/>
              <a:buNone/>
            </a:pPr>
            <a:endParaRPr lang="en-US" altLang="en-US"/>
          </a:p>
          <a:p>
            <a:pPr eaLnBrk="1" hangingPunct="1">
              <a:spcBef>
                <a:spcPct val="0"/>
              </a:spcBef>
            </a:pPr>
            <a:r>
              <a:rPr lang="en-US" altLang="en-US" u="sng">
                <a:solidFill>
                  <a:srgbClr val="FF0000"/>
                </a:solidFill>
              </a:rPr>
              <a:t>Warm-Up Question</a:t>
            </a:r>
            <a:r>
              <a:rPr lang="en-US" altLang="en-US">
                <a:solidFill>
                  <a:srgbClr val="FF0000"/>
                </a:solidFill>
              </a:rPr>
              <a:t>:</a:t>
            </a:r>
          </a:p>
          <a:p>
            <a:pPr lvl="1" eaLnBrk="1" hangingPunct="1">
              <a:spcBef>
                <a:spcPct val="0"/>
              </a:spcBef>
            </a:pPr>
            <a:r>
              <a:rPr lang="en-US" altLang="en-US">
                <a:solidFill>
                  <a:srgbClr val="FF0000"/>
                </a:solidFill>
              </a:rPr>
              <a:t>Name 2 similarities between Egypt &amp; Mesopotamian civilizations </a:t>
            </a:r>
          </a:p>
          <a:p>
            <a:pPr lvl="1" eaLnBrk="1" hangingPunct="1">
              <a:spcBef>
                <a:spcPct val="0"/>
              </a:spcBef>
            </a:pPr>
            <a:r>
              <a:rPr lang="en-US" altLang="en-US">
                <a:solidFill>
                  <a:srgbClr val="FF0000"/>
                </a:solidFill>
              </a:rPr>
              <a:t>Name 2 differences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DE80975-BF9E-4E2E-A334-3BA7E31D2E64}"/>
              </a:ext>
            </a:extLst>
          </p:cNvPr>
          <p:cNvSpPr>
            <a:spLocks noGrp="1"/>
          </p:cNvSpPr>
          <p:nvPr>
            <p:ph type="title"/>
          </p:nvPr>
        </p:nvSpPr>
        <p:spPr>
          <a:xfrm>
            <a:off x="2667000" y="0"/>
            <a:ext cx="6477000" cy="762000"/>
          </a:xfrm>
        </p:spPr>
        <p:txBody>
          <a:bodyPr/>
          <a:lstStyle/>
          <a:p>
            <a:pPr eaLnBrk="1" hangingPunct="1"/>
            <a:r>
              <a:rPr lang="en-US" altLang="en-US" sz="4000"/>
              <a:t>Lasting Contributions</a:t>
            </a:r>
          </a:p>
        </p:txBody>
      </p:sp>
      <p:sp>
        <p:nvSpPr>
          <p:cNvPr id="16387" name="Content Placeholder 2">
            <a:extLst>
              <a:ext uri="{FF2B5EF4-FFF2-40B4-BE49-F238E27FC236}">
                <a16:creationId xmlns:a16="http://schemas.microsoft.com/office/drawing/2014/main" id="{058C0FEA-18FE-49FC-90EB-0BA9FB3BB522}"/>
              </a:ext>
            </a:extLst>
          </p:cNvPr>
          <p:cNvSpPr>
            <a:spLocks noGrp="1"/>
          </p:cNvSpPr>
          <p:nvPr>
            <p:ph idx="1"/>
          </p:nvPr>
        </p:nvSpPr>
        <p:spPr>
          <a:xfrm>
            <a:off x="2667000" y="685800"/>
            <a:ext cx="6400800" cy="6172200"/>
          </a:xfrm>
        </p:spPr>
        <p:txBody>
          <a:bodyPr/>
          <a:lstStyle/>
          <a:p>
            <a:pPr eaLnBrk="1" hangingPunct="1">
              <a:lnSpc>
                <a:spcPct val="85000"/>
              </a:lnSpc>
              <a:spcBef>
                <a:spcPct val="0"/>
              </a:spcBef>
              <a:buFont typeface="Arial" charset="0"/>
              <a:buChar char="■"/>
              <a:defRPr/>
            </a:pPr>
            <a:r>
              <a:rPr lang="en-US" sz="3700" dirty="0"/>
              <a:t>Technology:</a:t>
            </a:r>
          </a:p>
          <a:p>
            <a:pPr lvl="1" eaLnBrk="1" hangingPunct="1">
              <a:lnSpc>
                <a:spcPct val="85000"/>
              </a:lnSpc>
              <a:spcBef>
                <a:spcPct val="0"/>
              </a:spcBef>
              <a:buFont typeface="Arial" charset="0"/>
              <a:buChar char="–"/>
              <a:defRPr/>
            </a:pPr>
            <a:r>
              <a:rPr lang="en-US" sz="3700" dirty="0"/>
              <a:t>Advanced plumbing; Most houses had toilets &amp; private bathrooms connected to underground sewer systems</a:t>
            </a:r>
          </a:p>
          <a:p>
            <a:pPr lvl="1" eaLnBrk="1" hangingPunct="1">
              <a:lnSpc>
                <a:spcPct val="85000"/>
              </a:lnSpc>
              <a:spcBef>
                <a:spcPct val="0"/>
              </a:spcBef>
              <a:buFont typeface="Arial" charset="0"/>
              <a:buChar char="–"/>
              <a:defRPr/>
            </a:pPr>
            <a:endParaRPr lang="en-US" sz="3700" dirty="0"/>
          </a:p>
          <a:p>
            <a:pPr lvl="1" eaLnBrk="1" hangingPunct="1">
              <a:lnSpc>
                <a:spcPct val="85000"/>
              </a:lnSpc>
              <a:spcBef>
                <a:spcPct val="0"/>
              </a:spcBef>
              <a:buFont typeface="Arial" charset="0"/>
              <a:buChar char="–"/>
              <a:defRPr/>
            </a:pPr>
            <a:endParaRPr lang="en-US" sz="3700" dirty="0"/>
          </a:p>
          <a:p>
            <a:pPr lvl="1" eaLnBrk="1" hangingPunct="1">
              <a:lnSpc>
                <a:spcPct val="85000"/>
              </a:lnSpc>
              <a:spcBef>
                <a:spcPct val="0"/>
              </a:spcBef>
              <a:buFont typeface="Arial" charset="0"/>
              <a:buChar char="–"/>
              <a:defRPr/>
            </a:pPr>
            <a:endParaRPr lang="en-US" sz="3700" dirty="0"/>
          </a:p>
          <a:p>
            <a:pPr lvl="1" eaLnBrk="1" hangingPunct="1">
              <a:lnSpc>
                <a:spcPct val="85000"/>
              </a:lnSpc>
              <a:spcBef>
                <a:spcPct val="0"/>
              </a:spcBef>
              <a:buFont typeface="Arial" charset="0"/>
              <a:buChar char="–"/>
              <a:defRPr/>
            </a:pPr>
            <a:endParaRPr lang="en-US" sz="3700" dirty="0"/>
          </a:p>
          <a:p>
            <a:pPr lvl="1" eaLnBrk="1" hangingPunct="1">
              <a:lnSpc>
                <a:spcPct val="85000"/>
              </a:lnSpc>
              <a:spcBef>
                <a:spcPct val="0"/>
              </a:spcBef>
              <a:buFont typeface="Arial" charset="0"/>
              <a:buChar char="–"/>
              <a:defRPr/>
            </a:pPr>
            <a:endParaRPr lang="en-US" sz="2800" dirty="0"/>
          </a:p>
          <a:p>
            <a:pPr lvl="1" eaLnBrk="1" hangingPunct="1">
              <a:lnSpc>
                <a:spcPct val="85000"/>
              </a:lnSpc>
              <a:spcBef>
                <a:spcPct val="0"/>
              </a:spcBef>
              <a:buFont typeface="Arial" charset="0"/>
              <a:buChar char="–"/>
              <a:defRPr/>
            </a:pPr>
            <a:endParaRPr lang="en-US" sz="3700" dirty="0"/>
          </a:p>
          <a:p>
            <a:pPr lvl="1" eaLnBrk="1" hangingPunct="1">
              <a:lnSpc>
                <a:spcPct val="85000"/>
              </a:lnSpc>
              <a:spcBef>
                <a:spcPct val="0"/>
              </a:spcBef>
              <a:buFont typeface="Arial" charset="0"/>
              <a:buChar char="–"/>
              <a:defRPr/>
            </a:pPr>
            <a:endParaRPr lang="en-US" sz="3700" dirty="0"/>
          </a:p>
          <a:p>
            <a:pPr lvl="1" eaLnBrk="1" hangingPunct="1">
              <a:lnSpc>
                <a:spcPct val="85000"/>
              </a:lnSpc>
              <a:spcBef>
                <a:spcPct val="0"/>
              </a:spcBef>
              <a:buFont typeface="Arial" charset="0"/>
              <a:buChar char="–"/>
              <a:defRPr/>
            </a:pPr>
            <a:r>
              <a:rPr lang="en-US" sz="3700" kern="1200" dirty="0"/>
              <a:t>Standard, oven-baked bricks</a:t>
            </a:r>
            <a:endParaRPr lang="en-US" sz="3700" dirty="0"/>
          </a:p>
        </p:txBody>
      </p:sp>
      <p:pic>
        <p:nvPicPr>
          <p:cNvPr id="11268" name="Picture 1">
            <a:extLst>
              <a:ext uri="{FF2B5EF4-FFF2-40B4-BE49-F238E27FC236}">
                <a16:creationId xmlns:a16="http://schemas.microsoft.com/office/drawing/2014/main" id="{AE79F234-AA6A-448D-86CE-D68CBF0E3B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7">
            <a:extLst>
              <a:ext uri="{FF2B5EF4-FFF2-40B4-BE49-F238E27FC236}">
                <a16:creationId xmlns:a16="http://schemas.microsoft.com/office/drawing/2014/main" id="{F20182E2-F021-4063-853F-3159D03E737F}"/>
              </a:ext>
            </a:extLst>
          </p:cNvPr>
          <p:cNvSpPr>
            <a:spLocks noChangeArrowheads="1"/>
          </p:cNvSpPr>
          <p:nvPr/>
        </p:nvSpPr>
        <p:spPr bwMode="auto">
          <a:xfrm>
            <a:off x="0" y="5486400"/>
            <a:ext cx="2743200" cy="13716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pic>
        <p:nvPicPr>
          <p:cNvPr id="16390" name="Picture 3">
            <a:extLst>
              <a:ext uri="{FF2B5EF4-FFF2-40B4-BE49-F238E27FC236}">
                <a16:creationId xmlns:a16="http://schemas.microsoft.com/office/drawing/2014/main" id="{30FA0694-8A39-4968-AACD-6C787626AC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109913"/>
            <a:ext cx="3733800"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 descr="vricks">
            <a:extLst>
              <a:ext uri="{FF2B5EF4-FFF2-40B4-BE49-F238E27FC236}">
                <a16:creationId xmlns:a16="http://schemas.microsoft.com/office/drawing/2014/main" id="{ED73E5F6-7320-455E-8100-68390A6176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9756" b="49049"/>
          <a:stretch>
            <a:fillRect/>
          </a:stretch>
        </p:blipFill>
        <p:spPr bwMode="auto">
          <a:xfrm>
            <a:off x="4191000" y="3200400"/>
            <a:ext cx="39306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9" end="9"/>
                                            </p:txEl>
                                          </p:spTgt>
                                        </p:tgtEl>
                                        <p:attrNameLst>
                                          <p:attrName>style.visibility</p:attrName>
                                        </p:attrNameLst>
                                      </p:cBhvr>
                                      <p:to>
                                        <p:strVal val="visible"/>
                                      </p:to>
                                    </p:set>
                                    <p:animEffect transition="in" filter="fade">
                                      <p:cBhvr>
                                        <p:cTn id="7" dur="1000"/>
                                        <p:tgtEl>
                                          <p:spTgt spid="16387">
                                            <p:txEl>
                                              <p:pRg st="9" end="9"/>
                                            </p:txEl>
                                          </p:spTgt>
                                        </p:tgtEl>
                                      </p:cBhvr>
                                    </p:animEffect>
                                  </p:childTnLst>
                                </p:cTn>
                              </p:par>
                              <p:par>
                                <p:cTn id="8" presetID="10" presetClass="exit" presetSubtype="0" fill="hold" nodeType="withEffect">
                                  <p:stCondLst>
                                    <p:cond delay="0"/>
                                  </p:stCondLst>
                                  <p:childTnLst>
                                    <p:animEffect transition="out" filter="fade">
                                      <p:cBhvr>
                                        <p:cTn id="9" dur="1000"/>
                                        <p:tgtEl>
                                          <p:spTgt spid="16390"/>
                                        </p:tgtEl>
                                      </p:cBhvr>
                                    </p:animEffect>
                                    <p:set>
                                      <p:cBhvr>
                                        <p:cTn id="10" dur="1" fill="hold">
                                          <p:stCondLst>
                                            <p:cond delay="999"/>
                                          </p:stCondLst>
                                        </p:cTn>
                                        <p:tgtEl>
                                          <p:spTgt spid="16390"/>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6391"/>
                                        </p:tgtEl>
                                        <p:attrNameLst>
                                          <p:attrName>style.visibility</p:attrName>
                                        </p:attrNameLst>
                                      </p:cBhvr>
                                      <p:to>
                                        <p:strVal val="visible"/>
                                      </p:to>
                                    </p:set>
                                    <p:animEffect transition="in" filter="fade">
                                      <p:cBhvr>
                                        <p:cTn id="13" dur="10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9B58A4D8-B884-485D-A43A-C0E17D024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a:extLst>
              <a:ext uri="{FF2B5EF4-FFF2-40B4-BE49-F238E27FC236}">
                <a16:creationId xmlns:a16="http://schemas.microsoft.com/office/drawing/2014/main" id="{BD0CF726-FC74-4E9F-9144-76AFB7E47D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163" y="4495800"/>
            <a:ext cx="665003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ular Callout 14">
            <a:extLst>
              <a:ext uri="{FF2B5EF4-FFF2-40B4-BE49-F238E27FC236}">
                <a16:creationId xmlns:a16="http://schemas.microsoft.com/office/drawing/2014/main" id="{4090D425-8EE6-4A83-815B-9A10E5AACD15}"/>
              </a:ext>
            </a:extLst>
          </p:cNvPr>
          <p:cNvSpPr>
            <a:spLocks noChangeArrowheads="1"/>
          </p:cNvSpPr>
          <p:nvPr/>
        </p:nvSpPr>
        <p:spPr bwMode="auto">
          <a:xfrm>
            <a:off x="4419600" y="304800"/>
            <a:ext cx="1752600" cy="533400"/>
          </a:xfrm>
          <a:prstGeom prst="wedgeRectCallout">
            <a:avLst>
              <a:gd name="adj1" fmla="val 131023"/>
              <a:gd name="adj2" fmla="val 245551"/>
            </a:avLst>
          </a:prstGeom>
          <a:solidFill>
            <a:srgbClr val="FFFF99"/>
          </a:solidFill>
          <a:ln w="2857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en-US" sz="3400">
                <a:latin typeface="Calibri" panose="020F0502020204030204" pitchFamily="34" charset="0"/>
              </a:rPr>
              <a:t>China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China map2.jpg">
            <a:extLst>
              <a:ext uri="{FF2B5EF4-FFF2-40B4-BE49-F238E27FC236}">
                <a16:creationId xmlns:a16="http://schemas.microsoft.com/office/drawing/2014/main" id="{921AD6D3-5E77-4081-B346-485DF14117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75" y="0"/>
            <a:ext cx="8959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ular Callout 10">
            <a:extLst>
              <a:ext uri="{FF2B5EF4-FFF2-40B4-BE49-F238E27FC236}">
                <a16:creationId xmlns:a16="http://schemas.microsoft.com/office/drawing/2014/main" id="{2C767814-D056-47BA-8F7B-60E9FF88DD3E}"/>
              </a:ext>
            </a:extLst>
          </p:cNvPr>
          <p:cNvSpPr>
            <a:spLocks noChangeArrowheads="1"/>
          </p:cNvSpPr>
          <p:nvPr/>
        </p:nvSpPr>
        <p:spPr bwMode="auto">
          <a:xfrm>
            <a:off x="1524000" y="76200"/>
            <a:ext cx="7543800" cy="1447800"/>
          </a:xfrm>
          <a:prstGeom prst="wedgeRectCallout">
            <a:avLst>
              <a:gd name="adj1" fmla="val 13861"/>
              <a:gd name="adj2" fmla="val 162449"/>
            </a:avLst>
          </a:prstGeom>
          <a:solidFill>
            <a:srgbClr val="FFFF99"/>
          </a:solidFill>
          <a:ln w="2857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en-US" sz="3400">
                <a:latin typeface="Calibri" panose="020F0502020204030204" pitchFamily="34" charset="0"/>
              </a:rPr>
              <a:t>China began along the </a:t>
            </a:r>
            <a:r>
              <a:rPr lang="en-US" altLang="en-US" sz="3400" u="sng">
                <a:latin typeface="Calibri" panose="020F0502020204030204" pitchFamily="34" charset="0"/>
              </a:rPr>
              <a:t>Yellow </a:t>
            </a:r>
            <a:r>
              <a:rPr lang="en-US" altLang="en-US" sz="3400">
                <a:latin typeface="Calibri" panose="020F0502020204030204" pitchFamily="34" charset="0"/>
              </a:rPr>
              <a:t>(Huang He) &amp; </a:t>
            </a:r>
            <a:r>
              <a:rPr lang="en-US" altLang="en-US" sz="3400" u="sng">
                <a:latin typeface="Calibri" panose="020F0502020204030204" pitchFamily="34" charset="0"/>
              </a:rPr>
              <a:t>Yangtze Rivers </a:t>
            </a:r>
            <a:r>
              <a:rPr lang="en-US" altLang="en-US" sz="3400">
                <a:latin typeface="Calibri" panose="020F0502020204030204" pitchFamily="34" charset="0"/>
              </a:rPr>
              <a:t>in the North China Plain; Only 10% of China is suitable for farming</a:t>
            </a:r>
          </a:p>
        </p:txBody>
      </p:sp>
      <p:sp>
        <p:nvSpPr>
          <p:cNvPr id="12" name="Rectangular Callout 11">
            <a:extLst>
              <a:ext uri="{FF2B5EF4-FFF2-40B4-BE49-F238E27FC236}">
                <a16:creationId xmlns:a16="http://schemas.microsoft.com/office/drawing/2014/main" id="{15837BCE-F56B-450A-8B38-8E08F30BCEB3}"/>
              </a:ext>
            </a:extLst>
          </p:cNvPr>
          <p:cNvSpPr>
            <a:spLocks noChangeArrowheads="1"/>
          </p:cNvSpPr>
          <p:nvPr/>
        </p:nvSpPr>
        <p:spPr bwMode="auto">
          <a:xfrm>
            <a:off x="76200" y="4953000"/>
            <a:ext cx="6553200" cy="1828800"/>
          </a:xfrm>
          <a:prstGeom prst="wedgeRectCallout">
            <a:avLst>
              <a:gd name="adj1" fmla="val 40167"/>
              <a:gd name="adj2" fmla="val -125259"/>
            </a:avLst>
          </a:prstGeom>
          <a:solidFill>
            <a:srgbClr val="FFCCFF"/>
          </a:solidFill>
          <a:ln w="2857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en-US" sz="3400">
                <a:latin typeface="Calibri" panose="020F0502020204030204" pitchFamily="34" charset="0"/>
              </a:rPr>
              <a:t>The Yellow River flooding was unpredictable &amp; was called “</a:t>
            </a:r>
            <a:r>
              <a:rPr lang="en-US" altLang="en-US" sz="3400" u="sng">
                <a:latin typeface="Calibri" panose="020F0502020204030204" pitchFamily="34" charset="0"/>
              </a:rPr>
              <a:t>China’s Sorrow</a:t>
            </a:r>
            <a:r>
              <a:rPr lang="en-US" altLang="en-US" sz="3400">
                <a:latin typeface="Calibri" panose="020F0502020204030204" pitchFamily="34" charset="0"/>
              </a:rPr>
              <a:t>” because its floods  often destroyed entire villages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1000"/>
                                        <p:tgtEl>
                                          <p:spTgt spid="11"/>
                                        </p:tgtEl>
                                      </p:cBhvr>
                                    </p:animEffect>
                                    <p:set>
                                      <p:cBhvr>
                                        <p:cTn id="12" dur="1" fill="hold">
                                          <p:stCondLst>
                                            <p:cond delay="999"/>
                                          </p:stCondLst>
                                        </p:cTn>
                                        <p:tgtEl>
                                          <p:spTgt spid="1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China map2.jpg">
            <a:extLst>
              <a:ext uri="{FF2B5EF4-FFF2-40B4-BE49-F238E27FC236}">
                <a16:creationId xmlns:a16="http://schemas.microsoft.com/office/drawing/2014/main" id="{91C1DC0D-98E9-4211-981A-AA98A35AE1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075" y="0"/>
            <a:ext cx="8959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ular Callout 10">
            <a:extLst>
              <a:ext uri="{FF2B5EF4-FFF2-40B4-BE49-F238E27FC236}">
                <a16:creationId xmlns:a16="http://schemas.microsoft.com/office/drawing/2014/main" id="{9C338353-19DA-4A1E-BE88-F0CFA4E2E1DF}"/>
              </a:ext>
            </a:extLst>
          </p:cNvPr>
          <p:cNvSpPr>
            <a:spLocks noChangeArrowheads="1"/>
          </p:cNvSpPr>
          <p:nvPr/>
        </p:nvSpPr>
        <p:spPr bwMode="auto">
          <a:xfrm>
            <a:off x="609600" y="76200"/>
            <a:ext cx="8458200" cy="914400"/>
          </a:xfrm>
          <a:prstGeom prst="wedgeRectCallout">
            <a:avLst>
              <a:gd name="adj1" fmla="val -1278"/>
              <a:gd name="adj2" fmla="val 136833"/>
            </a:avLst>
          </a:prstGeom>
          <a:solidFill>
            <a:srgbClr val="99FF99"/>
          </a:solidFill>
          <a:ln w="2857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en-US" sz="3400">
                <a:latin typeface="Calibri" panose="020F0502020204030204" pitchFamily="34" charset="0"/>
              </a:rPr>
              <a:t>China was </a:t>
            </a:r>
            <a:r>
              <a:rPr lang="en-US" altLang="en-US" sz="3400" u="sng">
                <a:latin typeface="Calibri" panose="020F0502020204030204" pitchFamily="34" charset="0"/>
              </a:rPr>
              <a:t>protected &amp; isolated </a:t>
            </a:r>
            <a:r>
              <a:rPr lang="en-US" altLang="en-US" sz="3400">
                <a:latin typeface="Calibri" panose="020F0502020204030204" pitchFamily="34" charset="0"/>
              </a:rPr>
              <a:t>from outsiders by deserts &amp; the Himalayan Mountains</a:t>
            </a:r>
          </a:p>
        </p:txBody>
      </p:sp>
      <p:sp>
        <p:nvSpPr>
          <p:cNvPr id="12" name="Rectangular Callout 11">
            <a:extLst>
              <a:ext uri="{FF2B5EF4-FFF2-40B4-BE49-F238E27FC236}">
                <a16:creationId xmlns:a16="http://schemas.microsoft.com/office/drawing/2014/main" id="{BEE13274-0B25-41FC-A777-55E27312FFB3}"/>
              </a:ext>
            </a:extLst>
          </p:cNvPr>
          <p:cNvSpPr>
            <a:spLocks noChangeArrowheads="1"/>
          </p:cNvSpPr>
          <p:nvPr/>
        </p:nvSpPr>
        <p:spPr bwMode="auto">
          <a:xfrm>
            <a:off x="3810000" y="4953000"/>
            <a:ext cx="5257800" cy="1828800"/>
          </a:xfrm>
          <a:prstGeom prst="wedgeRectCallout">
            <a:avLst>
              <a:gd name="adj1" fmla="val 9722"/>
              <a:gd name="adj2" fmla="val -109551"/>
            </a:avLst>
          </a:prstGeom>
          <a:solidFill>
            <a:srgbClr val="CCB3FF"/>
          </a:solidFill>
          <a:ln w="2857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en-US" sz="3400">
                <a:latin typeface="Calibri" panose="020F0502020204030204" pitchFamily="34" charset="0"/>
              </a:rPr>
              <a:t>The Chinese referred to themselves as the </a:t>
            </a:r>
            <a:br>
              <a:rPr lang="en-US" altLang="en-US" sz="3400">
                <a:latin typeface="Calibri" panose="020F0502020204030204" pitchFamily="34" charset="0"/>
              </a:rPr>
            </a:br>
            <a:r>
              <a:rPr lang="en-US" altLang="en-US" sz="3400">
                <a:latin typeface="Calibri" panose="020F0502020204030204" pitchFamily="34" charset="0"/>
              </a:rPr>
              <a:t>“</a:t>
            </a:r>
            <a:r>
              <a:rPr lang="en-US" altLang="en-US" sz="3400" u="sng">
                <a:latin typeface="Calibri" panose="020F0502020204030204" pitchFamily="34" charset="0"/>
              </a:rPr>
              <a:t>Middle Kingdom</a:t>
            </a:r>
            <a:r>
              <a:rPr lang="en-US" altLang="en-US" sz="3400">
                <a:latin typeface="Calibri" panose="020F0502020204030204" pitchFamily="34" charset="0"/>
              </a:rPr>
              <a:t>” &amp; rarely traded with outsiders</a:t>
            </a:r>
          </a:p>
        </p:txBody>
      </p:sp>
      <p:pic>
        <p:nvPicPr>
          <p:cNvPr id="44034" name="il_fi" descr="http://www.historyforkids.org/learn/india/environment/pictures/himalayas.jpg">
            <a:extLst>
              <a:ext uri="{FF2B5EF4-FFF2-40B4-BE49-F238E27FC236}">
                <a16:creationId xmlns:a16="http://schemas.microsoft.com/office/drawing/2014/main" id="{22AA0A35-87D5-4529-AFE8-2EF8A0AEB15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0" y="5010150"/>
            <a:ext cx="23622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il_fi" descr="http://www.blindloop.com/wp-content/uploads/2010/01/gobi-desert.jpg">
            <a:extLst>
              <a:ext uri="{FF2B5EF4-FFF2-40B4-BE49-F238E27FC236}">
                <a16:creationId xmlns:a16="http://schemas.microsoft.com/office/drawing/2014/main" id="{6BC220CD-8C72-4314-96BF-7D1C42F4D28B}"/>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0" y="990600"/>
            <a:ext cx="22860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4035"/>
                                        </p:tgtEl>
                                        <p:attrNameLst>
                                          <p:attrName>style.visibility</p:attrName>
                                        </p:attrNameLst>
                                      </p:cBhvr>
                                      <p:to>
                                        <p:strVal val="visible"/>
                                      </p:to>
                                    </p:set>
                                    <p:animEffect transition="in" filter="fade">
                                      <p:cBhvr>
                                        <p:cTn id="10" dur="1000"/>
                                        <p:tgtEl>
                                          <p:spTgt spid="44035"/>
                                        </p:tgtEl>
                                      </p:cBhvr>
                                    </p:animEffect>
                                  </p:childTnLst>
                                </p:cTn>
                              </p:par>
                              <p:par>
                                <p:cTn id="11" presetID="10" presetClass="entr" presetSubtype="0" fill="hold" nodeType="withEffect">
                                  <p:stCondLst>
                                    <p:cond delay="0"/>
                                  </p:stCondLst>
                                  <p:childTnLst>
                                    <p:set>
                                      <p:cBhvr>
                                        <p:cTn id="12" dur="1" fill="hold">
                                          <p:stCondLst>
                                            <p:cond delay="0"/>
                                          </p:stCondLst>
                                        </p:cTn>
                                        <p:tgtEl>
                                          <p:spTgt spid="44034"/>
                                        </p:tgtEl>
                                        <p:attrNameLst>
                                          <p:attrName>style.visibility</p:attrName>
                                        </p:attrNameLst>
                                      </p:cBhvr>
                                      <p:to>
                                        <p:strVal val="visible"/>
                                      </p:to>
                                    </p:set>
                                    <p:animEffect transition="in" filter="fade">
                                      <p:cBhvr>
                                        <p:cTn id="13" dur="1000"/>
                                        <p:tgtEl>
                                          <p:spTgt spid="4403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1" nodeType="clickEffect">
                                  <p:stCondLst>
                                    <p:cond delay="0"/>
                                  </p:stCondLst>
                                  <p:childTnLst>
                                    <p:animEffect transition="out" filter="fade">
                                      <p:cBhvr>
                                        <p:cTn id="17" dur="1000"/>
                                        <p:tgtEl>
                                          <p:spTgt spid="11"/>
                                        </p:tgtEl>
                                      </p:cBhvr>
                                    </p:animEffect>
                                    <p:set>
                                      <p:cBhvr>
                                        <p:cTn id="18" dur="1" fill="hold">
                                          <p:stCondLst>
                                            <p:cond delay="999"/>
                                          </p:stCondLst>
                                        </p:cTn>
                                        <p:tgtEl>
                                          <p:spTgt spid="1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44035"/>
                                        </p:tgtEl>
                                      </p:cBhvr>
                                    </p:animEffect>
                                    <p:set>
                                      <p:cBhvr>
                                        <p:cTn id="21" dur="1" fill="hold">
                                          <p:stCondLst>
                                            <p:cond delay="999"/>
                                          </p:stCondLst>
                                        </p:cTn>
                                        <p:tgtEl>
                                          <p:spTgt spid="4403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44034"/>
                                        </p:tgtEl>
                                      </p:cBhvr>
                                    </p:animEffect>
                                    <p:set>
                                      <p:cBhvr>
                                        <p:cTn id="24" dur="1" fill="hold">
                                          <p:stCondLst>
                                            <p:cond delay="999"/>
                                          </p:stCondLst>
                                        </p:cTn>
                                        <p:tgtEl>
                                          <p:spTgt spid="44034"/>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1DC42E7-B8C4-4B02-825F-E9A4908E74BC}"/>
              </a:ext>
            </a:extLst>
          </p:cNvPr>
          <p:cNvSpPr>
            <a:spLocks noGrp="1"/>
          </p:cNvSpPr>
          <p:nvPr>
            <p:ph type="title" idx="4294967295"/>
          </p:nvPr>
        </p:nvSpPr>
        <p:spPr>
          <a:xfrm>
            <a:off x="2667000" y="0"/>
            <a:ext cx="6477000" cy="762000"/>
          </a:xfrm>
        </p:spPr>
        <p:txBody>
          <a:bodyPr/>
          <a:lstStyle/>
          <a:p>
            <a:pPr eaLnBrk="1" hangingPunct="1"/>
            <a:r>
              <a:rPr lang="en-US" altLang="en-US" sz="4000"/>
              <a:t>Lasting Contributions</a:t>
            </a:r>
          </a:p>
        </p:txBody>
      </p:sp>
      <p:pic>
        <p:nvPicPr>
          <p:cNvPr id="15363" name="Picture 1">
            <a:extLst>
              <a:ext uri="{FF2B5EF4-FFF2-40B4-BE49-F238E27FC236}">
                <a16:creationId xmlns:a16="http://schemas.microsoft.com/office/drawing/2014/main" id="{2A627F29-1185-4295-A25F-EBA6F2FE5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
            <a:extLst>
              <a:ext uri="{FF2B5EF4-FFF2-40B4-BE49-F238E27FC236}">
                <a16:creationId xmlns:a16="http://schemas.microsoft.com/office/drawing/2014/main" id="{7BC95F91-D239-4CD1-AC3F-E55EF3996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7">
            <a:extLst>
              <a:ext uri="{FF2B5EF4-FFF2-40B4-BE49-F238E27FC236}">
                <a16:creationId xmlns:a16="http://schemas.microsoft.com/office/drawing/2014/main" id="{428FAF35-434C-4024-9E4C-F6CD18E37446}"/>
              </a:ext>
            </a:extLst>
          </p:cNvPr>
          <p:cNvSpPr>
            <a:spLocks noChangeArrowheads="1"/>
          </p:cNvSpPr>
          <p:nvPr/>
        </p:nvSpPr>
        <p:spPr bwMode="auto">
          <a:xfrm>
            <a:off x="0" y="457200"/>
            <a:ext cx="2743200" cy="10668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sp>
        <p:nvSpPr>
          <p:cNvPr id="10" name="Content Placeholder 2">
            <a:extLst>
              <a:ext uri="{FF2B5EF4-FFF2-40B4-BE49-F238E27FC236}">
                <a16:creationId xmlns:a16="http://schemas.microsoft.com/office/drawing/2014/main" id="{7188AC10-FBA8-4705-A93C-B6F7BA9964FD}"/>
              </a:ext>
            </a:extLst>
          </p:cNvPr>
          <p:cNvSpPr txBox="1">
            <a:spLocks/>
          </p:cNvSpPr>
          <p:nvPr/>
        </p:nvSpPr>
        <p:spPr bwMode="auto">
          <a:xfrm>
            <a:off x="2667000" y="685800"/>
            <a:ext cx="6477000" cy="6172200"/>
          </a:xfrm>
          <a:prstGeom prst="rect">
            <a:avLst/>
          </a:prstGeom>
          <a:noFill/>
          <a:ln w="9525">
            <a:noFill/>
            <a:miter lim="800000"/>
            <a:headEnd/>
            <a:tailEnd/>
          </a:ln>
        </p:spPr>
        <p:txBody>
          <a:bodyPr/>
          <a:lstStyle/>
          <a:p>
            <a:pPr marL="342900" indent="-342900">
              <a:lnSpc>
                <a:spcPct val="90000"/>
              </a:lnSpc>
              <a:buClr>
                <a:schemeClr val="accent1"/>
              </a:buClr>
              <a:buFont typeface="Arial" charset="0"/>
              <a:buChar char="■"/>
              <a:defRPr/>
            </a:pPr>
            <a:r>
              <a:rPr kumimoji="1" lang="en-US" sz="3700" kern="0" dirty="0">
                <a:latin typeface="Calibri" pitchFamily="34" charset="0"/>
                <a:cs typeface="Calibri" pitchFamily="34" charset="0"/>
              </a:rPr>
              <a:t>Advanced Cities:</a:t>
            </a:r>
          </a:p>
          <a:p>
            <a:pPr marL="742950" lvl="1" indent="-285750">
              <a:lnSpc>
                <a:spcPct val="90000"/>
              </a:lnSpc>
              <a:buFont typeface="Arial" charset="0"/>
              <a:buChar char="–"/>
              <a:defRPr/>
            </a:pPr>
            <a:r>
              <a:rPr kumimoji="1" lang="en-US" sz="3700" kern="0" dirty="0">
                <a:latin typeface="Calibri" pitchFamily="34" charset="0"/>
                <a:cs typeface="Calibri" pitchFamily="34" charset="0"/>
              </a:rPr>
              <a:t>Like other river valley civilizations, cities in China had high walls for protection</a:t>
            </a:r>
          </a:p>
          <a:p>
            <a:pPr marL="742950" lvl="1" indent="-285750">
              <a:lnSpc>
                <a:spcPct val="90000"/>
              </a:lnSpc>
              <a:buFont typeface="Arial" charset="0"/>
              <a:buChar char="–"/>
              <a:defRPr/>
            </a:pPr>
            <a:endParaRPr kumimoji="1" lang="en-US" sz="3700" kern="0" dirty="0">
              <a:latin typeface="Calibri" pitchFamily="34" charset="0"/>
              <a:cs typeface="Calibri" pitchFamily="34" charset="0"/>
            </a:endParaRPr>
          </a:p>
          <a:p>
            <a:pPr marL="742950" lvl="1" indent="-285750">
              <a:lnSpc>
                <a:spcPct val="90000"/>
              </a:lnSpc>
              <a:buFont typeface="Arial" charset="0"/>
              <a:buChar char="–"/>
              <a:defRPr/>
            </a:pPr>
            <a:endParaRPr kumimoji="1" lang="en-US" sz="3700" kern="0" dirty="0">
              <a:latin typeface="Calibri" pitchFamily="34" charset="0"/>
              <a:cs typeface="Calibri" pitchFamily="34" charset="0"/>
            </a:endParaRPr>
          </a:p>
          <a:p>
            <a:pPr marL="742950" lvl="1" indent="-285750">
              <a:lnSpc>
                <a:spcPct val="90000"/>
              </a:lnSpc>
              <a:buFont typeface="Arial" charset="0"/>
              <a:buChar char="–"/>
              <a:defRPr/>
            </a:pPr>
            <a:endParaRPr kumimoji="1" lang="en-US" sz="3700" kern="0" dirty="0">
              <a:latin typeface="Calibri" pitchFamily="34" charset="0"/>
              <a:cs typeface="Calibri" pitchFamily="34" charset="0"/>
            </a:endParaRPr>
          </a:p>
          <a:p>
            <a:pPr marL="742950" lvl="1" indent="-285750">
              <a:lnSpc>
                <a:spcPct val="90000"/>
              </a:lnSpc>
              <a:buFont typeface="Arial" charset="0"/>
              <a:buChar char="–"/>
              <a:defRPr/>
            </a:pPr>
            <a:endParaRPr kumimoji="1" lang="en-US" sz="3700" kern="0" dirty="0">
              <a:latin typeface="Calibri" pitchFamily="34" charset="0"/>
              <a:cs typeface="Calibri" pitchFamily="34" charset="0"/>
            </a:endParaRPr>
          </a:p>
          <a:p>
            <a:pPr marL="742950" lvl="1" indent="-285750">
              <a:lnSpc>
                <a:spcPct val="90000"/>
              </a:lnSpc>
              <a:buFont typeface="Arial" charset="0"/>
              <a:buChar char="–"/>
              <a:defRPr/>
            </a:pPr>
            <a:endParaRPr kumimoji="1" lang="en-US" sz="4400" kern="0" dirty="0">
              <a:latin typeface="Calibri" pitchFamily="34" charset="0"/>
              <a:cs typeface="Calibri" pitchFamily="34" charset="0"/>
            </a:endParaRPr>
          </a:p>
          <a:p>
            <a:pPr marL="742950" lvl="1" indent="-285750">
              <a:lnSpc>
                <a:spcPct val="90000"/>
              </a:lnSpc>
              <a:buFont typeface="Arial" charset="0"/>
              <a:buChar char="–"/>
              <a:defRPr/>
            </a:pPr>
            <a:r>
              <a:rPr kumimoji="1" lang="en-US" sz="3700" kern="0" dirty="0">
                <a:latin typeface="Calibri" pitchFamily="34" charset="0"/>
                <a:cs typeface="Calibri" pitchFamily="34" charset="0"/>
              </a:rPr>
              <a:t>But, Chinese buildings were made of wood rather than brick or stone </a:t>
            </a:r>
          </a:p>
        </p:txBody>
      </p:sp>
      <p:pic>
        <p:nvPicPr>
          <p:cNvPr id="12" name="Picture 7">
            <a:extLst>
              <a:ext uri="{FF2B5EF4-FFF2-40B4-BE49-F238E27FC236}">
                <a16:creationId xmlns:a16="http://schemas.microsoft.com/office/drawing/2014/main" id="{AE573BF7-2365-428F-BABC-C2F8706924F3}"/>
              </a:ext>
            </a:extLst>
          </p:cNvPr>
          <p:cNvPicPr>
            <a:picLocks noGrp="1"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a:xfrm>
            <a:off x="2754313" y="1752600"/>
            <a:ext cx="6224587" cy="3429000"/>
          </a:xfrm>
          <a:noFill/>
        </p:spPr>
      </p:pic>
      <p:pic>
        <p:nvPicPr>
          <p:cNvPr id="13" name="Picture 8" descr="http://www.cultural-china.com/chinaWH/upload/1(74).jpg">
            <a:extLst>
              <a:ext uri="{FF2B5EF4-FFF2-40B4-BE49-F238E27FC236}">
                <a16:creationId xmlns:a16="http://schemas.microsoft.com/office/drawing/2014/main" id="{BA42514E-EC3D-4D93-915F-3E6ACA380DC1}"/>
              </a:ext>
            </a:extLst>
          </p:cNvPr>
          <p:cNvPicPr>
            <a:picLocks noChangeAspect="1" noChangeArrowheads="1"/>
          </p:cNvPicPr>
          <p:nvPr/>
        </p:nvPicPr>
        <p:blipFill>
          <a:blip r:embed="rId6" r:link="rId7">
            <a:clrChange>
              <a:clrFrom>
                <a:srgbClr val="CBC7A4"/>
              </a:clrFrom>
              <a:clrTo>
                <a:srgbClr val="CBC7A4">
                  <a:alpha val="0"/>
                </a:srgbClr>
              </a:clrTo>
            </a:clrChange>
            <a:lum bright="-20000" contrast="-40000"/>
            <a:extLst>
              <a:ext uri="{28A0092B-C50C-407E-A947-70E740481C1C}">
                <a14:useLocalDpi xmlns:a14="http://schemas.microsoft.com/office/drawing/2010/main" val="0"/>
              </a:ext>
            </a:extLst>
          </a:blip>
          <a:srcRect/>
          <a:stretch>
            <a:fillRect/>
          </a:stretch>
        </p:blipFill>
        <p:spPr bwMode="auto">
          <a:xfrm>
            <a:off x="2794000" y="2743200"/>
            <a:ext cx="6350000" cy="411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10">
                                            <p:txEl>
                                              <p:pRg st="1" end="1"/>
                                            </p:txEl>
                                          </p:spTgt>
                                        </p:tgtEl>
                                      </p:cBhvr>
                                    </p:animEffect>
                                    <p:set>
                                      <p:cBhvr>
                                        <p:cTn id="7" dur="1" fill="hold">
                                          <p:stCondLst>
                                            <p:cond delay="999"/>
                                          </p:stCondLst>
                                        </p:cTn>
                                        <p:tgtEl>
                                          <p:spTgt spid="10">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97999BA-A3D4-4A7A-93B2-220CF3D67B2C}"/>
              </a:ext>
            </a:extLst>
          </p:cNvPr>
          <p:cNvSpPr>
            <a:spLocks noGrp="1"/>
          </p:cNvSpPr>
          <p:nvPr>
            <p:ph type="title" idx="4294967295"/>
          </p:nvPr>
        </p:nvSpPr>
        <p:spPr>
          <a:xfrm>
            <a:off x="2667000" y="0"/>
            <a:ext cx="6477000" cy="762000"/>
          </a:xfrm>
        </p:spPr>
        <p:txBody>
          <a:bodyPr/>
          <a:lstStyle/>
          <a:p>
            <a:pPr eaLnBrk="1" hangingPunct="1"/>
            <a:r>
              <a:rPr lang="en-US" altLang="en-US" sz="4000"/>
              <a:t>Lasting Contributions</a:t>
            </a:r>
          </a:p>
        </p:txBody>
      </p:sp>
      <p:sp>
        <p:nvSpPr>
          <p:cNvPr id="16387" name="Content Placeholder 2">
            <a:extLst>
              <a:ext uri="{FF2B5EF4-FFF2-40B4-BE49-F238E27FC236}">
                <a16:creationId xmlns:a16="http://schemas.microsoft.com/office/drawing/2014/main" id="{35E460E0-F076-41D1-BA6C-A03F0FEBF611}"/>
              </a:ext>
            </a:extLst>
          </p:cNvPr>
          <p:cNvSpPr>
            <a:spLocks noGrp="1"/>
          </p:cNvSpPr>
          <p:nvPr>
            <p:ph idx="4294967295"/>
          </p:nvPr>
        </p:nvSpPr>
        <p:spPr>
          <a:xfrm>
            <a:off x="2743200" y="685800"/>
            <a:ext cx="6400800" cy="6172200"/>
          </a:xfrm>
        </p:spPr>
        <p:txBody>
          <a:bodyPr/>
          <a:lstStyle/>
          <a:p>
            <a:pPr eaLnBrk="1" hangingPunct="1">
              <a:lnSpc>
                <a:spcPct val="90000"/>
              </a:lnSpc>
              <a:spcBef>
                <a:spcPct val="0"/>
              </a:spcBef>
            </a:pPr>
            <a:r>
              <a:rPr lang="en-US" altLang="en-US" sz="3700"/>
              <a:t>Specialized Workers:</a:t>
            </a:r>
          </a:p>
          <a:p>
            <a:pPr lvl="1" eaLnBrk="1" hangingPunct="1">
              <a:lnSpc>
                <a:spcPct val="90000"/>
              </a:lnSpc>
              <a:spcBef>
                <a:spcPct val="0"/>
              </a:spcBef>
            </a:pPr>
            <a:r>
              <a:rPr lang="en-US" altLang="en-US" sz="3700"/>
              <a:t>?</a:t>
            </a:r>
          </a:p>
        </p:txBody>
      </p:sp>
      <p:pic>
        <p:nvPicPr>
          <p:cNvPr id="16388" name="Picture 1">
            <a:extLst>
              <a:ext uri="{FF2B5EF4-FFF2-40B4-BE49-F238E27FC236}">
                <a16:creationId xmlns:a16="http://schemas.microsoft.com/office/drawing/2014/main" id="{CDA9BFDA-A244-45DA-B1C6-AE6229379B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
            <a:extLst>
              <a:ext uri="{FF2B5EF4-FFF2-40B4-BE49-F238E27FC236}">
                <a16:creationId xmlns:a16="http://schemas.microsoft.com/office/drawing/2014/main" id="{505FA2B6-8879-4A1A-AD3E-4B763AF98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7">
            <a:extLst>
              <a:ext uri="{FF2B5EF4-FFF2-40B4-BE49-F238E27FC236}">
                <a16:creationId xmlns:a16="http://schemas.microsoft.com/office/drawing/2014/main" id="{A2ACD68E-DAFB-41DE-A018-278112BA3173}"/>
              </a:ext>
            </a:extLst>
          </p:cNvPr>
          <p:cNvSpPr>
            <a:spLocks noChangeArrowheads="1"/>
          </p:cNvSpPr>
          <p:nvPr/>
        </p:nvSpPr>
        <p:spPr bwMode="auto">
          <a:xfrm>
            <a:off x="0" y="1524000"/>
            <a:ext cx="2743200" cy="12954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pic>
        <p:nvPicPr>
          <p:cNvPr id="16391" name="Picture 8">
            <a:extLst>
              <a:ext uri="{FF2B5EF4-FFF2-40B4-BE49-F238E27FC236}">
                <a16:creationId xmlns:a16="http://schemas.microsoft.com/office/drawing/2014/main" id="{912A56B0-6A07-4435-8CAF-5FD60ED717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295400"/>
            <a:ext cx="6400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ular Callout 8">
            <a:extLst>
              <a:ext uri="{FF2B5EF4-FFF2-40B4-BE49-F238E27FC236}">
                <a16:creationId xmlns:a16="http://schemas.microsoft.com/office/drawing/2014/main" id="{0917B924-0E41-42BE-A477-85216DF89F96}"/>
              </a:ext>
            </a:extLst>
          </p:cNvPr>
          <p:cNvSpPr>
            <a:spLocks noChangeArrowheads="1"/>
          </p:cNvSpPr>
          <p:nvPr/>
        </p:nvSpPr>
        <p:spPr bwMode="auto">
          <a:xfrm>
            <a:off x="76200" y="76200"/>
            <a:ext cx="3505200" cy="4038600"/>
          </a:xfrm>
          <a:prstGeom prst="wedgeRectCallout">
            <a:avLst>
              <a:gd name="adj1" fmla="val 87000"/>
              <a:gd name="adj2" fmla="val 35847"/>
            </a:avLst>
          </a:prstGeom>
          <a:solidFill>
            <a:srgbClr val="99FF99"/>
          </a:solidFill>
          <a:ln w="2857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en-US" sz="3400">
                <a:latin typeface="Calibri" panose="020F0502020204030204" pitchFamily="34" charset="0"/>
              </a:rPr>
              <a:t>Unlike other river valley civilizations, the Chinese held peasants higher than artisans or merchants because  they produced food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672C66E-2AB0-4784-BA67-E63E9CEEFF36}"/>
              </a:ext>
            </a:extLst>
          </p:cNvPr>
          <p:cNvSpPr>
            <a:spLocks noGrp="1"/>
          </p:cNvSpPr>
          <p:nvPr>
            <p:ph type="title" idx="4294967295"/>
          </p:nvPr>
        </p:nvSpPr>
        <p:spPr>
          <a:xfrm>
            <a:off x="2667000" y="0"/>
            <a:ext cx="6477000" cy="762000"/>
          </a:xfrm>
        </p:spPr>
        <p:txBody>
          <a:bodyPr/>
          <a:lstStyle/>
          <a:p>
            <a:pPr eaLnBrk="1" hangingPunct="1"/>
            <a:r>
              <a:rPr lang="en-US" altLang="en-US" sz="4000"/>
              <a:t>Lasting Contributions</a:t>
            </a:r>
          </a:p>
        </p:txBody>
      </p:sp>
      <p:sp>
        <p:nvSpPr>
          <p:cNvPr id="17411" name="Content Placeholder 2">
            <a:extLst>
              <a:ext uri="{FF2B5EF4-FFF2-40B4-BE49-F238E27FC236}">
                <a16:creationId xmlns:a16="http://schemas.microsoft.com/office/drawing/2014/main" id="{B20FC987-6EE8-4477-AA93-189199842849}"/>
              </a:ext>
            </a:extLst>
          </p:cNvPr>
          <p:cNvSpPr>
            <a:spLocks noGrp="1"/>
          </p:cNvSpPr>
          <p:nvPr>
            <p:ph idx="4294967295"/>
          </p:nvPr>
        </p:nvSpPr>
        <p:spPr>
          <a:xfrm>
            <a:off x="2590800" y="685800"/>
            <a:ext cx="6553200" cy="6172200"/>
          </a:xfrm>
        </p:spPr>
        <p:txBody>
          <a:bodyPr/>
          <a:lstStyle/>
          <a:p>
            <a:pPr eaLnBrk="1" hangingPunct="1">
              <a:lnSpc>
                <a:spcPct val="95000"/>
              </a:lnSpc>
              <a:spcBef>
                <a:spcPct val="0"/>
              </a:spcBef>
            </a:pPr>
            <a:r>
              <a:rPr lang="en-US" altLang="en-US" sz="3800"/>
              <a:t>Government:</a:t>
            </a:r>
          </a:p>
          <a:p>
            <a:pPr lvl="1" eaLnBrk="1" hangingPunct="1">
              <a:lnSpc>
                <a:spcPct val="95000"/>
              </a:lnSpc>
              <a:spcBef>
                <a:spcPct val="0"/>
              </a:spcBef>
            </a:pPr>
            <a:r>
              <a:rPr lang="en-US" altLang="en-US" sz="3700"/>
              <a:t>Like Egypt, China was ruled by families called </a:t>
            </a:r>
            <a:r>
              <a:rPr lang="en-US" altLang="en-US" sz="3700" u="sng"/>
              <a:t>dynasties</a:t>
            </a:r>
          </a:p>
          <a:p>
            <a:pPr lvl="1" eaLnBrk="1" hangingPunct="1">
              <a:lnSpc>
                <a:spcPct val="95000"/>
              </a:lnSpc>
              <a:spcBef>
                <a:spcPct val="0"/>
              </a:spcBef>
            </a:pPr>
            <a:r>
              <a:rPr lang="en-US" altLang="en-US" sz="3700"/>
              <a:t>Ruler’s justified their power by claiming</a:t>
            </a:r>
            <a:br>
              <a:rPr lang="en-US" altLang="en-US" sz="3700"/>
            </a:br>
            <a:r>
              <a:rPr lang="en-US" altLang="en-US" sz="3700" u="sng"/>
              <a:t>Mandate of</a:t>
            </a:r>
            <a:br>
              <a:rPr lang="en-US" altLang="en-US" sz="3700" u="sng"/>
            </a:br>
            <a:r>
              <a:rPr lang="en-US" altLang="en-US" sz="3700" u="sng"/>
              <a:t>Heaven </a:t>
            </a:r>
            <a:br>
              <a:rPr lang="en-US" altLang="en-US" sz="3700"/>
            </a:br>
            <a:r>
              <a:rPr lang="en-US" altLang="en-US" sz="3700"/>
              <a:t>(approval  </a:t>
            </a:r>
            <a:br>
              <a:rPr lang="en-US" altLang="en-US" sz="3700"/>
            </a:br>
            <a:r>
              <a:rPr lang="en-US" altLang="en-US" sz="3700"/>
              <a:t>of the gods) </a:t>
            </a:r>
          </a:p>
        </p:txBody>
      </p:sp>
      <p:pic>
        <p:nvPicPr>
          <p:cNvPr id="17412" name="Picture 1">
            <a:extLst>
              <a:ext uri="{FF2B5EF4-FFF2-40B4-BE49-F238E27FC236}">
                <a16:creationId xmlns:a16="http://schemas.microsoft.com/office/drawing/2014/main" id="{25F8F1EA-C45B-492D-9E89-AD25B65B2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
            <a:extLst>
              <a:ext uri="{FF2B5EF4-FFF2-40B4-BE49-F238E27FC236}">
                <a16:creationId xmlns:a16="http://schemas.microsoft.com/office/drawing/2014/main" id="{4B20C3A4-B235-493A-9CF7-EB3A020BE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11">
            <a:extLst>
              <a:ext uri="{FF2B5EF4-FFF2-40B4-BE49-F238E27FC236}">
                <a16:creationId xmlns:a16="http://schemas.microsoft.com/office/drawing/2014/main" id="{C708F2D4-C149-4FB9-A72E-FB142BA23762}"/>
              </a:ext>
            </a:extLst>
          </p:cNvPr>
          <p:cNvSpPr>
            <a:spLocks noChangeArrowheads="1"/>
          </p:cNvSpPr>
          <p:nvPr/>
        </p:nvSpPr>
        <p:spPr bwMode="auto">
          <a:xfrm>
            <a:off x="0" y="2819400"/>
            <a:ext cx="2743200" cy="12954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pic>
        <p:nvPicPr>
          <p:cNvPr id="17415" name="Picture 10">
            <a:extLst>
              <a:ext uri="{FF2B5EF4-FFF2-40B4-BE49-F238E27FC236}">
                <a16:creationId xmlns:a16="http://schemas.microsoft.com/office/drawing/2014/main" id="{FEBCC282-87F6-4358-A958-C5BB75C9DE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8825" y="2971800"/>
            <a:ext cx="33051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58CC23E-0A5B-40C3-BECD-2E02C08507FF}"/>
              </a:ext>
            </a:extLst>
          </p:cNvPr>
          <p:cNvSpPr>
            <a:spLocks noGrp="1"/>
          </p:cNvSpPr>
          <p:nvPr>
            <p:ph type="title" idx="4294967295"/>
          </p:nvPr>
        </p:nvSpPr>
        <p:spPr>
          <a:xfrm>
            <a:off x="2667000" y="0"/>
            <a:ext cx="6477000" cy="762000"/>
          </a:xfrm>
        </p:spPr>
        <p:txBody>
          <a:bodyPr/>
          <a:lstStyle/>
          <a:p>
            <a:pPr eaLnBrk="1" hangingPunct="1"/>
            <a:r>
              <a:rPr lang="en-US" altLang="en-US" sz="4000"/>
              <a:t>Lasting Contributions</a:t>
            </a:r>
          </a:p>
        </p:txBody>
      </p:sp>
      <p:sp>
        <p:nvSpPr>
          <p:cNvPr id="18435" name="Content Placeholder 2">
            <a:extLst>
              <a:ext uri="{FF2B5EF4-FFF2-40B4-BE49-F238E27FC236}">
                <a16:creationId xmlns:a16="http://schemas.microsoft.com/office/drawing/2014/main" id="{C8C77A16-CE7D-4089-87BC-23A0914F985D}"/>
              </a:ext>
            </a:extLst>
          </p:cNvPr>
          <p:cNvSpPr>
            <a:spLocks noGrp="1"/>
          </p:cNvSpPr>
          <p:nvPr>
            <p:ph idx="4294967295"/>
          </p:nvPr>
        </p:nvSpPr>
        <p:spPr>
          <a:xfrm>
            <a:off x="2590800" y="685800"/>
            <a:ext cx="6553200" cy="6172200"/>
          </a:xfrm>
        </p:spPr>
        <p:txBody>
          <a:bodyPr/>
          <a:lstStyle/>
          <a:p>
            <a:pPr eaLnBrk="1" hangingPunct="1">
              <a:lnSpc>
                <a:spcPct val="95000"/>
              </a:lnSpc>
              <a:spcBef>
                <a:spcPct val="0"/>
              </a:spcBef>
            </a:pPr>
            <a:r>
              <a:rPr lang="en-US" altLang="en-US" sz="3800"/>
              <a:t>Government:</a:t>
            </a:r>
          </a:p>
          <a:p>
            <a:pPr lvl="1" eaLnBrk="1" hangingPunct="1">
              <a:lnSpc>
                <a:spcPct val="95000"/>
              </a:lnSpc>
              <a:spcBef>
                <a:spcPct val="0"/>
              </a:spcBef>
            </a:pPr>
            <a:r>
              <a:rPr lang="en-US" altLang="en-US" sz="3700"/>
              <a:t>Kings could lose the Mandate of Heaven &amp; be overthrown by a new king, called the </a:t>
            </a:r>
            <a:r>
              <a:rPr lang="en-US" altLang="en-US" sz="3700" u="sng"/>
              <a:t>Dynastic Cycle</a:t>
            </a:r>
          </a:p>
        </p:txBody>
      </p:sp>
      <p:pic>
        <p:nvPicPr>
          <p:cNvPr id="18436" name="Picture 1">
            <a:extLst>
              <a:ext uri="{FF2B5EF4-FFF2-40B4-BE49-F238E27FC236}">
                <a16:creationId xmlns:a16="http://schemas.microsoft.com/office/drawing/2014/main" id="{43AD2961-D32E-4F29-B240-67A63A344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
            <a:extLst>
              <a:ext uri="{FF2B5EF4-FFF2-40B4-BE49-F238E27FC236}">
                <a16:creationId xmlns:a16="http://schemas.microsoft.com/office/drawing/2014/main" id="{565941FC-ACFB-41A5-B108-46A52A1E1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1">
            <a:extLst>
              <a:ext uri="{FF2B5EF4-FFF2-40B4-BE49-F238E27FC236}">
                <a16:creationId xmlns:a16="http://schemas.microsoft.com/office/drawing/2014/main" id="{55BD8CCC-9A04-43E1-985F-A22F9647C82D}"/>
              </a:ext>
            </a:extLst>
          </p:cNvPr>
          <p:cNvSpPr>
            <a:spLocks noChangeArrowheads="1"/>
          </p:cNvSpPr>
          <p:nvPr/>
        </p:nvSpPr>
        <p:spPr bwMode="auto">
          <a:xfrm>
            <a:off x="0" y="2819400"/>
            <a:ext cx="2743200" cy="12954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pic>
        <p:nvPicPr>
          <p:cNvPr id="18439" name="Picture 2">
            <a:extLst>
              <a:ext uri="{FF2B5EF4-FFF2-40B4-BE49-F238E27FC236}">
                <a16:creationId xmlns:a16="http://schemas.microsoft.com/office/drawing/2014/main" id="{DD863602-B1D5-44EC-A49B-DCF927C1D8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429000"/>
            <a:ext cx="640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BFC737AE-E15B-49B2-A0E0-88EC3D965895}"/>
              </a:ext>
            </a:extLst>
          </p:cNvPr>
          <p:cNvSpPr>
            <a:spLocks noGrp="1"/>
          </p:cNvSpPr>
          <p:nvPr>
            <p:ph type="title" idx="4294967295"/>
          </p:nvPr>
        </p:nvSpPr>
        <p:spPr>
          <a:xfrm>
            <a:off x="2667000" y="0"/>
            <a:ext cx="6477000" cy="762000"/>
          </a:xfrm>
        </p:spPr>
        <p:txBody>
          <a:bodyPr/>
          <a:lstStyle/>
          <a:p>
            <a:pPr eaLnBrk="1" hangingPunct="1"/>
            <a:r>
              <a:rPr lang="en-US" altLang="en-US" sz="4000"/>
              <a:t>Lasting Contributions</a:t>
            </a:r>
          </a:p>
        </p:txBody>
      </p:sp>
      <p:sp>
        <p:nvSpPr>
          <p:cNvPr id="10243" name="Content Placeholder 2">
            <a:extLst>
              <a:ext uri="{FF2B5EF4-FFF2-40B4-BE49-F238E27FC236}">
                <a16:creationId xmlns:a16="http://schemas.microsoft.com/office/drawing/2014/main" id="{78968BAC-AF12-41A4-82CE-36ABF060D1C7}"/>
              </a:ext>
            </a:extLst>
          </p:cNvPr>
          <p:cNvSpPr>
            <a:spLocks noGrp="1"/>
          </p:cNvSpPr>
          <p:nvPr>
            <p:ph idx="4294967295"/>
          </p:nvPr>
        </p:nvSpPr>
        <p:spPr>
          <a:xfrm>
            <a:off x="2590800" y="685800"/>
            <a:ext cx="6553200" cy="6172200"/>
          </a:xfrm>
        </p:spPr>
        <p:txBody>
          <a:bodyPr/>
          <a:lstStyle/>
          <a:p>
            <a:pPr eaLnBrk="1" hangingPunct="1">
              <a:lnSpc>
                <a:spcPct val="90000"/>
              </a:lnSpc>
              <a:spcBef>
                <a:spcPct val="0"/>
              </a:spcBef>
              <a:buFont typeface="Arial" charset="0"/>
              <a:buChar char="■"/>
              <a:defRPr/>
            </a:pPr>
            <a:r>
              <a:rPr lang="en-US" sz="3700" dirty="0"/>
              <a:t>Government:</a:t>
            </a:r>
          </a:p>
          <a:p>
            <a:pPr lvl="1" eaLnBrk="1" hangingPunct="1">
              <a:lnSpc>
                <a:spcPct val="90000"/>
              </a:lnSpc>
              <a:spcBef>
                <a:spcPct val="0"/>
              </a:spcBef>
              <a:buFont typeface="Arial" charset="0"/>
              <a:buChar char="–"/>
              <a:defRPr/>
            </a:pPr>
            <a:r>
              <a:rPr lang="en-US" sz="3700" dirty="0"/>
              <a:t>China was also ruled by the ethical system, </a:t>
            </a:r>
            <a:r>
              <a:rPr lang="en-US" sz="3700" u="sng" dirty="0"/>
              <a:t>Confucianism </a:t>
            </a:r>
          </a:p>
          <a:p>
            <a:pPr lvl="1" eaLnBrk="1" hangingPunct="1">
              <a:lnSpc>
                <a:spcPct val="90000"/>
              </a:lnSpc>
              <a:spcBef>
                <a:spcPct val="0"/>
              </a:spcBef>
              <a:buFont typeface="Arial" charset="0"/>
              <a:buChar char="–"/>
              <a:defRPr/>
            </a:pPr>
            <a:r>
              <a:rPr lang="en-US" sz="3700" dirty="0"/>
              <a:t>Confucianism focused on </a:t>
            </a:r>
            <a:r>
              <a:rPr lang="en-US" sz="3700" u="sng" dirty="0"/>
              <a:t>filial piety </a:t>
            </a:r>
            <a:r>
              <a:rPr lang="en-US" sz="3700" dirty="0"/>
              <a:t>(respect for elders)</a:t>
            </a:r>
          </a:p>
          <a:p>
            <a:pPr lvl="1" eaLnBrk="1" hangingPunct="1">
              <a:lnSpc>
                <a:spcPct val="90000"/>
              </a:lnSpc>
              <a:spcBef>
                <a:spcPct val="0"/>
              </a:spcBef>
              <a:buFont typeface="Arial" charset="0"/>
              <a:buChar char="–"/>
              <a:defRPr/>
            </a:pPr>
            <a:r>
              <a:rPr lang="en-US" sz="3700" dirty="0"/>
              <a:t>Confucius taught social order through 5 key relationships:</a:t>
            </a:r>
            <a:br>
              <a:rPr lang="en-US" sz="3700" dirty="0"/>
            </a:br>
            <a:r>
              <a:rPr lang="en-US" sz="3700" kern="1200" dirty="0"/>
              <a:t>1) ruler-subject  2) father-son 3) husband-wife 4) brother- brother &amp; 5) friend-friend</a:t>
            </a:r>
          </a:p>
          <a:p>
            <a:pPr lvl="1" eaLnBrk="1" hangingPunct="1">
              <a:lnSpc>
                <a:spcPct val="90000"/>
              </a:lnSpc>
              <a:spcBef>
                <a:spcPct val="0"/>
              </a:spcBef>
              <a:buFont typeface="Arial" charset="0"/>
              <a:buChar char="–"/>
              <a:defRPr/>
            </a:pPr>
            <a:r>
              <a:rPr lang="en-US" sz="3700" kern="1200" dirty="0"/>
              <a:t>These ideas were written down in </a:t>
            </a:r>
            <a:r>
              <a:rPr lang="en-US" sz="3700" i="1" u="sng" kern="1200" dirty="0"/>
              <a:t>The Analects </a:t>
            </a:r>
            <a:endParaRPr lang="en-US" sz="3700" i="1" u="sng" dirty="0"/>
          </a:p>
        </p:txBody>
      </p:sp>
      <p:pic>
        <p:nvPicPr>
          <p:cNvPr id="19460" name="Picture 1">
            <a:extLst>
              <a:ext uri="{FF2B5EF4-FFF2-40B4-BE49-F238E27FC236}">
                <a16:creationId xmlns:a16="http://schemas.microsoft.com/office/drawing/2014/main" id="{DD40F211-E340-4076-9603-3CB70287C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
            <a:extLst>
              <a:ext uri="{FF2B5EF4-FFF2-40B4-BE49-F238E27FC236}">
                <a16:creationId xmlns:a16="http://schemas.microsoft.com/office/drawing/2014/main" id="{7EDFA233-9D11-4BEF-AA56-6B47824D46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11">
            <a:extLst>
              <a:ext uri="{FF2B5EF4-FFF2-40B4-BE49-F238E27FC236}">
                <a16:creationId xmlns:a16="http://schemas.microsoft.com/office/drawing/2014/main" id="{CF126EF8-CE26-4426-9083-836E7703D507}"/>
              </a:ext>
            </a:extLst>
          </p:cNvPr>
          <p:cNvSpPr>
            <a:spLocks noChangeArrowheads="1"/>
          </p:cNvSpPr>
          <p:nvPr/>
        </p:nvSpPr>
        <p:spPr bwMode="auto">
          <a:xfrm>
            <a:off x="0" y="2819400"/>
            <a:ext cx="2743200" cy="9906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pic>
        <p:nvPicPr>
          <p:cNvPr id="10248" name="Picture 3">
            <a:extLst>
              <a:ext uri="{FF2B5EF4-FFF2-40B4-BE49-F238E27FC236}">
                <a16:creationId xmlns:a16="http://schemas.microsoft.com/office/drawing/2014/main" id="{0831C72C-6322-4FFC-B2E9-E6DE1BDB6A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810000"/>
            <a:ext cx="6629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
            <a:extLst>
              <a:ext uri="{FF2B5EF4-FFF2-40B4-BE49-F238E27FC236}">
                <a16:creationId xmlns:a16="http://schemas.microsoft.com/office/drawing/2014/main" id="{857ABF18-A9D7-4C71-8618-B5EE221EF3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3799"/>
          <a:stretch>
            <a:fillRect/>
          </a:stretch>
        </p:blipFill>
        <p:spPr bwMode="auto">
          <a:xfrm>
            <a:off x="0" y="3810000"/>
            <a:ext cx="2514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animEffect transition="in" filter="fade">
                                      <p:cBhvr>
                                        <p:cTn id="7" dur="1000"/>
                                        <p:tgtEl>
                                          <p:spTgt spid="1024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4" end="4"/>
                                            </p:txEl>
                                          </p:spTgt>
                                        </p:tgtEl>
                                        <p:attrNameLst>
                                          <p:attrName>style.visibility</p:attrName>
                                        </p:attrNameLst>
                                      </p:cBhvr>
                                      <p:to>
                                        <p:strVal val="visible"/>
                                      </p:to>
                                    </p:set>
                                    <p:animEffect transition="in" filter="fade">
                                      <p:cBhvr>
                                        <p:cTn id="10" dur="1000"/>
                                        <p:tgtEl>
                                          <p:spTgt spid="10243">
                                            <p:txEl>
                                              <p:pRg st="4" end="4"/>
                                            </p:txEl>
                                          </p:spTgt>
                                        </p:tgtEl>
                                      </p:cBhvr>
                                    </p:animEffect>
                                  </p:childTnLst>
                                </p:cTn>
                              </p:par>
                              <p:par>
                                <p:cTn id="11" presetID="10" presetClass="exit" presetSubtype="0" fill="hold" nodeType="withEffect">
                                  <p:stCondLst>
                                    <p:cond delay="0"/>
                                  </p:stCondLst>
                                  <p:childTnLst>
                                    <p:animEffect transition="out" filter="fade">
                                      <p:cBhvr>
                                        <p:cTn id="12" dur="1000"/>
                                        <p:tgtEl>
                                          <p:spTgt spid="10248"/>
                                        </p:tgtEl>
                                      </p:cBhvr>
                                    </p:animEffect>
                                    <p:set>
                                      <p:cBhvr>
                                        <p:cTn id="13" dur="1" fill="hold">
                                          <p:stCondLst>
                                            <p:cond delay="999"/>
                                          </p:stCondLst>
                                        </p:cTn>
                                        <p:tgtEl>
                                          <p:spTgt spid="102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B163443-2036-4A4A-BFE3-334D5C803950}"/>
              </a:ext>
            </a:extLst>
          </p:cNvPr>
          <p:cNvSpPr>
            <a:spLocks noGrp="1"/>
          </p:cNvSpPr>
          <p:nvPr>
            <p:ph type="title" idx="4294967295"/>
          </p:nvPr>
        </p:nvSpPr>
        <p:spPr>
          <a:xfrm>
            <a:off x="2667000" y="0"/>
            <a:ext cx="6477000" cy="762000"/>
          </a:xfrm>
        </p:spPr>
        <p:txBody>
          <a:bodyPr/>
          <a:lstStyle/>
          <a:p>
            <a:pPr eaLnBrk="1" hangingPunct="1"/>
            <a:r>
              <a:rPr lang="en-US" altLang="en-US" sz="4000"/>
              <a:t>Lasting Contributions</a:t>
            </a:r>
          </a:p>
        </p:txBody>
      </p:sp>
      <p:sp>
        <p:nvSpPr>
          <p:cNvPr id="20483" name="Content Placeholder 2">
            <a:extLst>
              <a:ext uri="{FF2B5EF4-FFF2-40B4-BE49-F238E27FC236}">
                <a16:creationId xmlns:a16="http://schemas.microsoft.com/office/drawing/2014/main" id="{4450695F-63C7-4149-AC7B-1D53F1F1C8BB}"/>
              </a:ext>
            </a:extLst>
          </p:cNvPr>
          <p:cNvSpPr>
            <a:spLocks noGrp="1"/>
          </p:cNvSpPr>
          <p:nvPr>
            <p:ph idx="4294967295"/>
          </p:nvPr>
        </p:nvSpPr>
        <p:spPr>
          <a:xfrm>
            <a:off x="2667000" y="685800"/>
            <a:ext cx="6477000" cy="6172200"/>
          </a:xfrm>
        </p:spPr>
        <p:txBody>
          <a:bodyPr/>
          <a:lstStyle/>
          <a:p>
            <a:pPr eaLnBrk="1" hangingPunct="1">
              <a:lnSpc>
                <a:spcPct val="90000"/>
              </a:lnSpc>
              <a:spcBef>
                <a:spcPct val="0"/>
              </a:spcBef>
            </a:pPr>
            <a:r>
              <a:rPr lang="en-US" altLang="en-US" sz="3700"/>
              <a:t>Religion:</a:t>
            </a:r>
          </a:p>
          <a:p>
            <a:pPr lvl="1" eaLnBrk="1" hangingPunct="1">
              <a:lnSpc>
                <a:spcPct val="90000"/>
              </a:lnSpc>
              <a:spcBef>
                <a:spcPct val="0"/>
              </a:spcBef>
            </a:pPr>
            <a:r>
              <a:rPr lang="en-US" altLang="en-US" sz="3700"/>
              <a:t>Chinese believed in </a:t>
            </a:r>
            <a:r>
              <a:rPr lang="en-US" altLang="en-US" sz="3700" u="sng"/>
              <a:t>ancestor worship</a:t>
            </a:r>
            <a:r>
              <a:rPr lang="en-US" altLang="en-US" sz="3700"/>
              <a:t>, that the spirits of family ancestors should be honored &amp; consulted </a:t>
            </a:r>
          </a:p>
        </p:txBody>
      </p:sp>
      <p:pic>
        <p:nvPicPr>
          <p:cNvPr id="20484" name="Picture 1">
            <a:extLst>
              <a:ext uri="{FF2B5EF4-FFF2-40B4-BE49-F238E27FC236}">
                <a16:creationId xmlns:a16="http://schemas.microsoft.com/office/drawing/2014/main" id="{FF33C810-08AA-4C0C-A54B-A976D55B7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
            <a:extLst>
              <a:ext uri="{FF2B5EF4-FFF2-40B4-BE49-F238E27FC236}">
                <a16:creationId xmlns:a16="http://schemas.microsoft.com/office/drawing/2014/main" id="{B0C45D75-EF65-43CA-9E73-9FB5B4CA63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7">
            <a:extLst>
              <a:ext uri="{FF2B5EF4-FFF2-40B4-BE49-F238E27FC236}">
                <a16:creationId xmlns:a16="http://schemas.microsoft.com/office/drawing/2014/main" id="{251A4A15-B3CB-4A05-A275-4787CFF5783D}"/>
              </a:ext>
            </a:extLst>
          </p:cNvPr>
          <p:cNvSpPr>
            <a:spLocks noChangeArrowheads="1"/>
          </p:cNvSpPr>
          <p:nvPr/>
        </p:nvSpPr>
        <p:spPr bwMode="auto">
          <a:xfrm>
            <a:off x="0" y="2819400"/>
            <a:ext cx="2743200" cy="12954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pic>
        <p:nvPicPr>
          <p:cNvPr id="11271" name="Picture 7" descr="Ritual of Sacrifice to ancestors in ancient time">
            <a:extLst>
              <a:ext uri="{FF2B5EF4-FFF2-40B4-BE49-F238E27FC236}">
                <a16:creationId xmlns:a16="http://schemas.microsoft.com/office/drawing/2014/main" id="{0EC31A85-E7C6-4AE9-A9DA-9F3B4F267D06}"/>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743200" y="3505200"/>
            <a:ext cx="3884613"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descr="A lady is commemorating her beloved ones">
            <a:extLst>
              <a:ext uri="{FF2B5EF4-FFF2-40B4-BE49-F238E27FC236}">
                <a16:creationId xmlns:a16="http://schemas.microsoft.com/office/drawing/2014/main" id="{A0E82D45-8E6A-4682-8AB6-E408F6CBC6B1}"/>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629400" y="5508625"/>
            <a:ext cx="22098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fade">
                                      <p:cBhvr>
                                        <p:cTn id="7" dur="1000"/>
                                        <p:tgtEl>
                                          <p:spTgt spid="11273"/>
                                        </p:tgtEl>
                                      </p:cBhvr>
                                    </p:animEffect>
                                  </p:childTnLst>
                                </p:cTn>
                              </p:par>
                              <p:par>
                                <p:cTn id="8" presetID="10" presetClass="exit" presetSubtype="0" fill="hold" nodeType="withEffect">
                                  <p:stCondLst>
                                    <p:cond delay="0"/>
                                  </p:stCondLst>
                                  <p:childTnLst>
                                    <p:animEffect transition="out" filter="fade">
                                      <p:cBhvr>
                                        <p:cTn id="9" dur="1000"/>
                                        <p:tgtEl>
                                          <p:spTgt spid="11271"/>
                                        </p:tgtEl>
                                      </p:cBhvr>
                                    </p:animEffect>
                                    <p:set>
                                      <p:cBhvr>
                                        <p:cTn id="10" dur="1" fill="hold">
                                          <p:stCondLst>
                                            <p:cond delay="999"/>
                                          </p:stCondLst>
                                        </p:cTn>
                                        <p:tgtEl>
                                          <p:spTgt spid="112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4">
            <a:extLst>
              <a:ext uri="{FF2B5EF4-FFF2-40B4-BE49-F238E27FC236}">
                <a16:creationId xmlns:a16="http://schemas.microsoft.com/office/drawing/2014/main" id="{E92360AB-79B6-45C0-A4DD-022E7DFB0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15E3A334-CF09-4D0A-AF3A-3C44441D1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163" y="4495800"/>
            <a:ext cx="6650037"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ular Callout 14">
            <a:extLst>
              <a:ext uri="{FF2B5EF4-FFF2-40B4-BE49-F238E27FC236}">
                <a16:creationId xmlns:a16="http://schemas.microsoft.com/office/drawing/2014/main" id="{C089B64C-8DDF-4776-A1EC-40DD14A738A9}"/>
              </a:ext>
            </a:extLst>
          </p:cNvPr>
          <p:cNvSpPr>
            <a:spLocks noChangeArrowheads="1"/>
          </p:cNvSpPr>
          <p:nvPr/>
        </p:nvSpPr>
        <p:spPr bwMode="auto">
          <a:xfrm>
            <a:off x="2895600" y="304800"/>
            <a:ext cx="3352800" cy="1066800"/>
          </a:xfrm>
          <a:prstGeom prst="wedgeRectCallout">
            <a:avLst>
              <a:gd name="adj1" fmla="val 1463"/>
              <a:gd name="adj2" fmla="val 142833"/>
            </a:avLst>
          </a:prstGeom>
          <a:solidFill>
            <a:srgbClr val="FFCCFF"/>
          </a:solidFill>
          <a:ln w="2857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en-US" sz="3400">
                <a:latin typeface="Calibri" panose="020F0502020204030204" pitchFamily="34" charset="0"/>
              </a:rPr>
              <a:t>The Indus River </a:t>
            </a:r>
            <a:br>
              <a:rPr lang="en-US" altLang="en-US" sz="3400">
                <a:latin typeface="Calibri" panose="020F0502020204030204" pitchFamily="34" charset="0"/>
              </a:rPr>
            </a:br>
            <a:r>
              <a:rPr lang="en-US" altLang="en-US" sz="3400">
                <a:latin typeface="Calibri" panose="020F0502020204030204" pitchFamily="34" charset="0"/>
              </a:rPr>
              <a:t>Valley (India)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B4E7966-E3C7-41A8-80D2-DDE9B27C43A1}"/>
              </a:ext>
            </a:extLst>
          </p:cNvPr>
          <p:cNvSpPr>
            <a:spLocks noGrp="1"/>
          </p:cNvSpPr>
          <p:nvPr>
            <p:ph type="title" idx="4294967295"/>
          </p:nvPr>
        </p:nvSpPr>
        <p:spPr>
          <a:xfrm>
            <a:off x="2667000" y="0"/>
            <a:ext cx="6477000" cy="762000"/>
          </a:xfrm>
        </p:spPr>
        <p:txBody>
          <a:bodyPr/>
          <a:lstStyle/>
          <a:p>
            <a:pPr eaLnBrk="1" hangingPunct="1"/>
            <a:r>
              <a:rPr lang="en-US" altLang="en-US" sz="4000"/>
              <a:t>Lasting Contributions</a:t>
            </a:r>
          </a:p>
        </p:txBody>
      </p:sp>
      <p:sp>
        <p:nvSpPr>
          <p:cNvPr id="21507" name="Content Placeholder 2">
            <a:extLst>
              <a:ext uri="{FF2B5EF4-FFF2-40B4-BE49-F238E27FC236}">
                <a16:creationId xmlns:a16="http://schemas.microsoft.com/office/drawing/2014/main" id="{C2663987-3768-47B8-B41C-A4719DA984E8}"/>
              </a:ext>
            </a:extLst>
          </p:cNvPr>
          <p:cNvSpPr>
            <a:spLocks noGrp="1"/>
          </p:cNvSpPr>
          <p:nvPr>
            <p:ph idx="4294967295"/>
          </p:nvPr>
        </p:nvSpPr>
        <p:spPr>
          <a:xfrm>
            <a:off x="2590800" y="685800"/>
            <a:ext cx="6553200" cy="6172200"/>
          </a:xfrm>
        </p:spPr>
        <p:txBody>
          <a:bodyPr/>
          <a:lstStyle/>
          <a:p>
            <a:pPr eaLnBrk="1" hangingPunct="1">
              <a:lnSpc>
                <a:spcPct val="90000"/>
              </a:lnSpc>
              <a:spcBef>
                <a:spcPct val="0"/>
              </a:spcBef>
            </a:pPr>
            <a:r>
              <a:rPr lang="en-US" altLang="en-US" sz="3700"/>
              <a:t>Writing:</a:t>
            </a:r>
          </a:p>
          <a:p>
            <a:pPr lvl="1" eaLnBrk="1" hangingPunct="1">
              <a:lnSpc>
                <a:spcPct val="90000"/>
              </a:lnSpc>
              <a:spcBef>
                <a:spcPct val="0"/>
              </a:spcBef>
            </a:pPr>
            <a:r>
              <a:rPr lang="en-US" altLang="en-US" sz="3700"/>
              <a:t>Like hieroglyphics, Chinese characters stood for sounds but the 10,000 characters made</a:t>
            </a:r>
            <a:r>
              <a:rPr lang="en-US" altLang="en-US" sz="3200"/>
              <a:t> </a:t>
            </a:r>
            <a:r>
              <a:rPr lang="en-US" altLang="en-US" sz="3700"/>
              <a:t>it</a:t>
            </a:r>
            <a:r>
              <a:rPr lang="en-US" altLang="en-US" sz="3200"/>
              <a:t> </a:t>
            </a:r>
            <a:r>
              <a:rPr lang="en-US" altLang="en-US" sz="3700"/>
              <a:t>hard to learn to write</a:t>
            </a:r>
          </a:p>
        </p:txBody>
      </p:sp>
      <p:pic>
        <p:nvPicPr>
          <p:cNvPr id="21508" name="Picture 1">
            <a:extLst>
              <a:ext uri="{FF2B5EF4-FFF2-40B4-BE49-F238E27FC236}">
                <a16:creationId xmlns:a16="http://schemas.microsoft.com/office/drawing/2014/main" id="{FBFF2540-C236-4A5D-A132-D9FFC29FB7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
            <a:extLst>
              <a:ext uri="{FF2B5EF4-FFF2-40B4-BE49-F238E27FC236}">
                <a16:creationId xmlns:a16="http://schemas.microsoft.com/office/drawing/2014/main" id="{407A8412-89EE-49D5-91E0-C7FEA01284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7">
            <a:extLst>
              <a:ext uri="{FF2B5EF4-FFF2-40B4-BE49-F238E27FC236}">
                <a16:creationId xmlns:a16="http://schemas.microsoft.com/office/drawing/2014/main" id="{6CBD4C69-E569-4BEA-A21C-4369EA9D92DD}"/>
              </a:ext>
            </a:extLst>
          </p:cNvPr>
          <p:cNvSpPr>
            <a:spLocks noChangeArrowheads="1"/>
          </p:cNvSpPr>
          <p:nvPr/>
        </p:nvSpPr>
        <p:spPr bwMode="auto">
          <a:xfrm>
            <a:off x="0" y="4038600"/>
            <a:ext cx="2743200" cy="14478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pic>
        <p:nvPicPr>
          <p:cNvPr id="21511" name="Picture 7">
            <a:extLst>
              <a:ext uri="{FF2B5EF4-FFF2-40B4-BE49-F238E27FC236}">
                <a16:creationId xmlns:a16="http://schemas.microsoft.com/office/drawing/2014/main" id="{C235291B-7BC1-41BC-A45A-913D3BAD21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950" y="3429000"/>
            <a:ext cx="63690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22A5AE9-1365-42D6-BDF9-E06D850A602C}"/>
              </a:ext>
            </a:extLst>
          </p:cNvPr>
          <p:cNvSpPr>
            <a:spLocks noGrp="1"/>
          </p:cNvSpPr>
          <p:nvPr>
            <p:ph type="title" idx="4294967295"/>
          </p:nvPr>
        </p:nvSpPr>
        <p:spPr>
          <a:xfrm>
            <a:off x="2667000" y="0"/>
            <a:ext cx="6477000" cy="762000"/>
          </a:xfrm>
        </p:spPr>
        <p:txBody>
          <a:bodyPr/>
          <a:lstStyle/>
          <a:p>
            <a:pPr eaLnBrk="1" hangingPunct="1"/>
            <a:r>
              <a:rPr lang="en-US" altLang="en-US" sz="4000"/>
              <a:t>Lasting Contributions</a:t>
            </a:r>
          </a:p>
        </p:txBody>
      </p:sp>
      <p:sp>
        <p:nvSpPr>
          <p:cNvPr id="16387" name="Content Placeholder 2">
            <a:extLst>
              <a:ext uri="{FF2B5EF4-FFF2-40B4-BE49-F238E27FC236}">
                <a16:creationId xmlns:a16="http://schemas.microsoft.com/office/drawing/2014/main" id="{A72AE3BC-B914-4404-BE79-8318C4DECFE6}"/>
              </a:ext>
            </a:extLst>
          </p:cNvPr>
          <p:cNvSpPr>
            <a:spLocks noGrp="1"/>
          </p:cNvSpPr>
          <p:nvPr>
            <p:ph idx="4294967295"/>
          </p:nvPr>
        </p:nvSpPr>
        <p:spPr>
          <a:xfrm>
            <a:off x="2667000" y="685800"/>
            <a:ext cx="6477000" cy="6172200"/>
          </a:xfrm>
        </p:spPr>
        <p:txBody>
          <a:bodyPr/>
          <a:lstStyle/>
          <a:p>
            <a:pPr eaLnBrk="1" hangingPunct="1">
              <a:lnSpc>
                <a:spcPct val="85000"/>
              </a:lnSpc>
              <a:spcBef>
                <a:spcPct val="0"/>
              </a:spcBef>
            </a:pPr>
            <a:r>
              <a:rPr lang="en-US" altLang="en-US" sz="3700"/>
              <a:t>Technology:</a:t>
            </a:r>
          </a:p>
          <a:p>
            <a:pPr lvl="1" eaLnBrk="1" hangingPunct="1">
              <a:lnSpc>
                <a:spcPct val="85000"/>
              </a:lnSpc>
              <a:spcBef>
                <a:spcPct val="0"/>
              </a:spcBef>
            </a:pPr>
            <a:r>
              <a:rPr lang="en-US" altLang="en-US" sz="3700"/>
              <a:t>Cast iron tools &amp; weapons </a:t>
            </a:r>
          </a:p>
          <a:p>
            <a:pPr lvl="1" eaLnBrk="1" hangingPunct="1">
              <a:lnSpc>
                <a:spcPct val="85000"/>
              </a:lnSpc>
              <a:spcBef>
                <a:spcPct val="0"/>
              </a:spcBef>
            </a:pPr>
            <a:r>
              <a:rPr lang="en-US" altLang="en-US" sz="3700"/>
              <a:t>Standardized  coins </a:t>
            </a:r>
          </a:p>
          <a:p>
            <a:pPr lvl="1" eaLnBrk="1" hangingPunct="1">
              <a:lnSpc>
                <a:spcPct val="85000"/>
              </a:lnSpc>
              <a:spcBef>
                <a:spcPct val="0"/>
              </a:spcBef>
            </a:pPr>
            <a:r>
              <a:rPr lang="en-US" altLang="en-US" sz="3700"/>
              <a:t>The Grand Canal connected north &amp; south China</a:t>
            </a:r>
          </a:p>
        </p:txBody>
      </p:sp>
      <p:pic>
        <p:nvPicPr>
          <p:cNvPr id="22532" name="Picture 1">
            <a:extLst>
              <a:ext uri="{FF2B5EF4-FFF2-40B4-BE49-F238E27FC236}">
                <a16:creationId xmlns:a16="http://schemas.microsoft.com/office/drawing/2014/main" id="{F1FB0DCA-8C4A-465D-83BC-4EDF84E139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
            <a:extLst>
              <a:ext uri="{FF2B5EF4-FFF2-40B4-BE49-F238E27FC236}">
                <a16:creationId xmlns:a16="http://schemas.microsoft.com/office/drawing/2014/main" id="{3EE12520-6DA2-41CC-BB5E-8A8DF5E20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0"/>
            <a:ext cx="152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7">
            <a:extLst>
              <a:ext uri="{FF2B5EF4-FFF2-40B4-BE49-F238E27FC236}">
                <a16:creationId xmlns:a16="http://schemas.microsoft.com/office/drawing/2014/main" id="{987FBAD3-AC28-49F4-9C94-BD792BB9BAD3}"/>
              </a:ext>
            </a:extLst>
          </p:cNvPr>
          <p:cNvSpPr>
            <a:spLocks noChangeArrowheads="1"/>
          </p:cNvSpPr>
          <p:nvPr/>
        </p:nvSpPr>
        <p:spPr bwMode="auto">
          <a:xfrm>
            <a:off x="0" y="5486400"/>
            <a:ext cx="2743200" cy="12192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pic>
        <p:nvPicPr>
          <p:cNvPr id="13321" name="Picture 2" descr="Great Wall &amp; Grand Canal">
            <a:extLst>
              <a:ext uri="{FF2B5EF4-FFF2-40B4-BE49-F238E27FC236}">
                <a16:creationId xmlns:a16="http://schemas.microsoft.com/office/drawing/2014/main" id="{C310ADA5-1920-4338-9EEA-63A7E17C8E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6871"/>
          <a:stretch>
            <a:fillRect/>
          </a:stretch>
        </p:blipFill>
        <p:spPr bwMode="auto">
          <a:xfrm>
            <a:off x="3602038" y="3200400"/>
            <a:ext cx="516096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http://www.chinaheritagenewsletter.org/009/_pix/grandcanal1.jpg">
            <a:extLst>
              <a:ext uri="{FF2B5EF4-FFF2-40B4-BE49-F238E27FC236}">
                <a16:creationId xmlns:a16="http://schemas.microsoft.com/office/drawing/2014/main" id="{611DDB5D-9CB0-42C0-A1B1-ABAABD7C88CC}"/>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0" y="4176713"/>
            <a:ext cx="45720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a:extLst>
              <a:ext uri="{FF2B5EF4-FFF2-40B4-BE49-F238E27FC236}">
                <a16:creationId xmlns:a16="http://schemas.microsoft.com/office/drawing/2014/main" id="{1BC4779E-EE64-4631-B974-CD4C49932F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2578100"/>
            <a:ext cx="57150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321"/>
                                        </p:tgtEl>
                                        <p:attrNameLst>
                                          <p:attrName>style.visibility</p:attrName>
                                        </p:attrNameLst>
                                      </p:cBhvr>
                                      <p:to>
                                        <p:strVal val="visible"/>
                                      </p:to>
                                    </p:set>
                                    <p:animEffect transition="in" filter="fade">
                                      <p:cBhvr>
                                        <p:cTn id="7" dur="1000"/>
                                        <p:tgtEl>
                                          <p:spTgt spid="13321"/>
                                        </p:tgtEl>
                                      </p:cBhvr>
                                    </p:animEffect>
                                  </p:childTnLst>
                                </p:cTn>
                              </p:par>
                              <p:par>
                                <p:cTn id="8" presetID="10" presetClass="entr" presetSubtype="0" fill="hold" nodeType="withEffect">
                                  <p:stCondLst>
                                    <p:cond delay="0"/>
                                  </p:stCondLst>
                                  <p:childTnLst>
                                    <p:set>
                                      <p:cBhvr>
                                        <p:cTn id="9" dur="1" fill="hold">
                                          <p:stCondLst>
                                            <p:cond delay="0"/>
                                          </p:stCondLst>
                                        </p:cTn>
                                        <p:tgtEl>
                                          <p:spTgt spid="13322"/>
                                        </p:tgtEl>
                                        <p:attrNameLst>
                                          <p:attrName>style.visibility</p:attrName>
                                        </p:attrNameLst>
                                      </p:cBhvr>
                                      <p:to>
                                        <p:strVal val="visible"/>
                                      </p:to>
                                    </p:set>
                                    <p:animEffect transition="in" filter="fade">
                                      <p:cBhvr>
                                        <p:cTn id="10" dur="1000"/>
                                        <p:tgtEl>
                                          <p:spTgt spid="13322"/>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animEffect transition="in" filter="fade">
                                      <p:cBhvr>
                                        <p:cTn id="13" dur="1000"/>
                                        <p:tgtEl>
                                          <p:spTgt spid="16387">
                                            <p:txEl>
                                              <p:pRg st="3" end="3"/>
                                            </p:txEl>
                                          </p:spTgt>
                                        </p:tgtEl>
                                      </p:cBhvr>
                                    </p:animEffect>
                                  </p:childTnLst>
                                </p:cTn>
                              </p:par>
                              <p:par>
                                <p:cTn id="14" presetID="10" presetClass="exit" presetSubtype="0" fill="hold" nodeType="withEffect">
                                  <p:stCondLst>
                                    <p:cond delay="0"/>
                                  </p:stCondLst>
                                  <p:childTnLst>
                                    <p:animEffect transition="out" filter="fade">
                                      <p:cBhvr>
                                        <p:cTn id="15" dur="1000"/>
                                        <p:tgtEl>
                                          <p:spTgt spid="13323"/>
                                        </p:tgtEl>
                                      </p:cBhvr>
                                    </p:animEffect>
                                    <p:set>
                                      <p:cBhvr>
                                        <p:cTn id="16" dur="1" fill="hold">
                                          <p:stCondLst>
                                            <p:cond delay="999"/>
                                          </p:stCondLst>
                                        </p:cTn>
                                        <p:tgtEl>
                                          <p:spTgt spid="133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B81AE852-B727-47D8-9FB5-ABB011B11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0"/>
            <a:ext cx="6115050" cy="741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a:extLst>
              <a:ext uri="{FF2B5EF4-FFF2-40B4-BE49-F238E27FC236}">
                <a16:creationId xmlns:a16="http://schemas.microsoft.com/office/drawing/2014/main" id="{B8411754-8D3F-4331-957A-BC22716555C1}"/>
              </a:ext>
            </a:extLst>
          </p:cNvPr>
          <p:cNvSpPr>
            <a:spLocks noChangeArrowheads="1"/>
          </p:cNvSpPr>
          <p:nvPr/>
        </p:nvSpPr>
        <p:spPr bwMode="auto">
          <a:xfrm>
            <a:off x="3028950" y="6172200"/>
            <a:ext cx="2819400" cy="1143000"/>
          </a:xfrm>
          <a:prstGeom prst="rect">
            <a:avLst/>
          </a:prstGeom>
          <a:solidFill>
            <a:schemeClr val="bg1"/>
          </a:solidFill>
          <a:ln w="12700" algn="ctr">
            <a:solidFill>
              <a:schemeClr val="bg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sp>
        <p:nvSpPr>
          <p:cNvPr id="23556" name="Rectangular Callout 3">
            <a:extLst>
              <a:ext uri="{FF2B5EF4-FFF2-40B4-BE49-F238E27FC236}">
                <a16:creationId xmlns:a16="http://schemas.microsoft.com/office/drawing/2014/main" id="{5A190994-E675-44D3-A732-DF1CA869FF95}"/>
              </a:ext>
            </a:extLst>
          </p:cNvPr>
          <p:cNvSpPr>
            <a:spLocks noChangeArrowheads="1"/>
          </p:cNvSpPr>
          <p:nvPr/>
        </p:nvSpPr>
        <p:spPr bwMode="auto">
          <a:xfrm>
            <a:off x="-76200" y="4038600"/>
            <a:ext cx="3124200" cy="2743200"/>
          </a:xfrm>
          <a:prstGeom prst="wedgeRectCallout">
            <a:avLst>
              <a:gd name="adj1" fmla="val 184986"/>
              <a:gd name="adj2" fmla="val 22269"/>
            </a:avLst>
          </a:prstGeom>
          <a:solidFill>
            <a:srgbClr val="FFFF99"/>
          </a:solidFill>
          <a:ln w="12700" algn="ctr">
            <a:solidFill>
              <a:schemeClr val="tx1"/>
            </a:solidFill>
            <a:round/>
            <a:headEnd/>
            <a:tailEnd/>
          </a:ln>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algn="ctr">
              <a:spcBef>
                <a:spcPct val="30000"/>
              </a:spcBef>
            </a:pPr>
            <a:r>
              <a:rPr lang="en-US" altLang="en-US" sz="3400"/>
              <a:t>The Great Wall was built to protect China from invasions from the North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DE7CC380-B3ED-4A9A-ACEA-C3D520D90C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400"/>
            <a:ext cx="70866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ular Callout 2">
            <a:extLst>
              <a:ext uri="{FF2B5EF4-FFF2-40B4-BE49-F238E27FC236}">
                <a16:creationId xmlns:a16="http://schemas.microsoft.com/office/drawing/2014/main" id="{C3E14FFC-779C-46D8-AAB8-71AA82C93365}"/>
              </a:ext>
            </a:extLst>
          </p:cNvPr>
          <p:cNvSpPr>
            <a:spLocks noChangeArrowheads="1"/>
          </p:cNvSpPr>
          <p:nvPr/>
        </p:nvSpPr>
        <p:spPr bwMode="auto">
          <a:xfrm>
            <a:off x="0" y="76200"/>
            <a:ext cx="3886200" cy="1828800"/>
          </a:xfrm>
          <a:prstGeom prst="wedgeRectCallout">
            <a:avLst>
              <a:gd name="adj1" fmla="val 66162"/>
              <a:gd name="adj2" fmla="val 54528"/>
            </a:avLst>
          </a:prstGeom>
          <a:solidFill>
            <a:srgbClr val="FFFF99"/>
          </a:solidFill>
          <a:ln w="2857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en-US" sz="3400">
                <a:latin typeface="Calibri" panose="020F0502020204030204" pitchFamily="34" charset="0"/>
              </a:rPr>
              <a:t>India began along the Indus River, which flooded &amp; left behind fertile soil</a:t>
            </a:r>
          </a:p>
        </p:txBody>
      </p:sp>
      <p:sp>
        <p:nvSpPr>
          <p:cNvPr id="5" name="Rectangular Callout 4">
            <a:extLst>
              <a:ext uri="{FF2B5EF4-FFF2-40B4-BE49-F238E27FC236}">
                <a16:creationId xmlns:a16="http://schemas.microsoft.com/office/drawing/2014/main" id="{B75B94AD-A330-4C81-B0DC-47A316D3CC52}"/>
              </a:ext>
            </a:extLst>
          </p:cNvPr>
          <p:cNvSpPr>
            <a:spLocks noChangeArrowheads="1"/>
          </p:cNvSpPr>
          <p:nvPr/>
        </p:nvSpPr>
        <p:spPr bwMode="auto">
          <a:xfrm>
            <a:off x="76200" y="2133600"/>
            <a:ext cx="3810000" cy="1447800"/>
          </a:xfrm>
          <a:prstGeom prst="wedgeRectCallout">
            <a:avLst>
              <a:gd name="adj1" fmla="val 56917"/>
              <a:gd name="adj2" fmla="val 94708"/>
            </a:avLst>
          </a:prstGeom>
          <a:solidFill>
            <a:srgbClr val="CCFFFF"/>
          </a:solidFill>
          <a:ln w="2857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en-US" sz="3400">
                <a:latin typeface="Calibri" panose="020F0502020204030204" pitchFamily="34" charset="0"/>
              </a:rPr>
              <a:t>Seasonal monsoons caused summer rains &amp; floods</a:t>
            </a:r>
          </a:p>
        </p:txBody>
      </p:sp>
      <p:sp>
        <p:nvSpPr>
          <p:cNvPr id="6" name="Rectangular Callout 5">
            <a:extLst>
              <a:ext uri="{FF2B5EF4-FFF2-40B4-BE49-F238E27FC236}">
                <a16:creationId xmlns:a16="http://schemas.microsoft.com/office/drawing/2014/main" id="{781C8E80-79DB-40F2-B9ED-F463F87421E6}"/>
              </a:ext>
            </a:extLst>
          </p:cNvPr>
          <p:cNvSpPr>
            <a:spLocks noChangeArrowheads="1"/>
          </p:cNvSpPr>
          <p:nvPr/>
        </p:nvSpPr>
        <p:spPr bwMode="auto">
          <a:xfrm>
            <a:off x="76200" y="4038600"/>
            <a:ext cx="4648200" cy="2743200"/>
          </a:xfrm>
          <a:prstGeom prst="wedgeRectCallout">
            <a:avLst>
              <a:gd name="adj1" fmla="val 72389"/>
              <a:gd name="adj2" fmla="val -54537"/>
            </a:avLst>
          </a:prstGeom>
          <a:solidFill>
            <a:srgbClr val="FFCCFF"/>
          </a:solidFill>
          <a:ln w="28575"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pPr>
            <a:r>
              <a:rPr lang="en-US" altLang="en-US" sz="3400">
                <a:latin typeface="Calibri" panose="020F0502020204030204" pitchFamily="34" charset="0"/>
              </a:rPr>
              <a:t>The people were well protected on the Indian “subcontinent” by the oceans, mountains, &amp; deserts that surrounded the Indus River Valley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1000"/>
                                        <p:tgtEl>
                                          <p:spTgt spid="5"/>
                                        </p:tgtEl>
                                      </p:cBhvr>
                                    </p:animEffect>
                                    <p:set>
                                      <p:cBhvr>
                                        <p:cTn id="20" dur="1" fill="hold">
                                          <p:stCondLst>
                                            <p:cond delay="9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0411CB5-86FC-4FC4-95D0-844900137EDC}"/>
              </a:ext>
            </a:extLst>
          </p:cNvPr>
          <p:cNvSpPr>
            <a:spLocks noGrp="1"/>
          </p:cNvSpPr>
          <p:nvPr>
            <p:ph type="title"/>
          </p:nvPr>
        </p:nvSpPr>
        <p:spPr>
          <a:xfrm>
            <a:off x="2667000" y="0"/>
            <a:ext cx="6477000" cy="762000"/>
          </a:xfrm>
        </p:spPr>
        <p:txBody>
          <a:bodyPr/>
          <a:lstStyle/>
          <a:p>
            <a:pPr eaLnBrk="1" hangingPunct="1"/>
            <a:r>
              <a:rPr lang="en-US" altLang="en-US" sz="4000"/>
              <a:t>Lasting Contributions</a:t>
            </a:r>
          </a:p>
        </p:txBody>
      </p:sp>
      <p:sp>
        <p:nvSpPr>
          <p:cNvPr id="5123" name="Content Placeholder 2">
            <a:extLst>
              <a:ext uri="{FF2B5EF4-FFF2-40B4-BE49-F238E27FC236}">
                <a16:creationId xmlns:a16="http://schemas.microsoft.com/office/drawing/2014/main" id="{C0A77B72-74E6-4F78-8829-DC193F9DBDA6}"/>
              </a:ext>
            </a:extLst>
          </p:cNvPr>
          <p:cNvSpPr>
            <a:spLocks noGrp="1"/>
          </p:cNvSpPr>
          <p:nvPr>
            <p:ph idx="1"/>
          </p:nvPr>
        </p:nvSpPr>
        <p:spPr>
          <a:xfrm>
            <a:off x="2667000" y="685800"/>
            <a:ext cx="6477000" cy="6172200"/>
          </a:xfrm>
        </p:spPr>
        <p:txBody>
          <a:bodyPr/>
          <a:lstStyle/>
          <a:p>
            <a:pPr eaLnBrk="1" hangingPunct="1">
              <a:lnSpc>
                <a:spcPct val="90000"/>
              </a:lnSpc>
              <a:spcBef>
                <a:spcPct val="0"/>
              </a:spcBef>
            </a:pPr>
            <a:r>
              <a:rPr lang="en-US" altLang="en-US" sz="3700"/>
              <a:t>Advanced cities:</a:t>
            </a:r>
          </a:p>
          <a:p>
            <a:pPr lvl="1" eaLnBrk="1" hangingPunct="1">
              <a:lnSpc>
                <a:spcPct val="90000"/>
              </a:lnSpc>
              <a:spcBef>
                <a:spcPct val="0"/>
              </a:spcBef>
            </a:pPr>
            <a:r>
              <a:rPr lang="en-US" altLang="en-US" sz="3700"/>
              <a:t>Indus cities were laid out in a grid system with high walls &amp; citadel of major buildings</a:t>
            </a:r>
          </a:p>
        </p:txBody>
      </p:sp>
      <p:pic>
        <p:nvPicPr>
          <p:cNvPr id="5124" name="Picture 1">
            <a:extLst>
              <a:ext uri="{FF2B5EF4-FFF2-40B4-BE49-F238E27FC236}">
                <a16:creationId xmlns:a16="http://schemas.microsoft.com/office/drawing/2014/main" id="{50B73F56-574F-4087-A197-2B7C81611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7">
            <a:extLst>
              <a:ext uri="{FF2B5EF4-FFF2-40B4-BE49-F238E27FC236}">
                <a16:creationId xmlns:a16="http://schemas.microsoft.com/office/drawing/2014/main" id="{1DA1E8E6-5F0D-40DF-AF39-6A5D811D31D6}"/>
              </a:ext>
            </a:extLst>
          </p:cNvPr>
          <p:cNvSpPr>
            <a:spLocks noChangeArrowheads="1"/>
          </p:cNvSpPr>
          <p:nvPr/>
        </p:nvSpPr>
        <p:spPr bwMode="auto">
          <a:xfrm>
            <a:off x="0" y="457200"/>
            <a:ext cx="2743200" cy="10668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pic>
        <p:nvPicPr>
          <p:cNvPr id="5126" name="Picture 2">
            <a:extLst>
              <a:ext uri="{FF2B5EF4-FFF2-40B4-BE49-F238E27FC236}">
                <a16:creationId xmlns:a16="http://schemas.microsoft.com/office/drawing/2014/main" id="{150FB7AA-FBBA-4AB1-BF2C-BB0B09BD8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819400"/>
            <a:ext cx="640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a:extLst>
              <a:ext uri="{FF2B5EF4-FFF2-40B4-BE49-F238E27FC236}">
                <a16:creationId xmlns:a16="http://schemas.microsoft.com/office/drawing/2014/main" id="{DF008793-7F38-4217-AD51-425081186F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9063" y="2887663"/>
            <a:ext cx="1404937"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01AD4AA-EE34-4073-AD56-428ABF23CEC4}"/>
              </a:ext>
            </a:extLst>
          </p:cNvPr>
          <p:cNvSpPr>
            <a:spLocks noGrp="1"/>
          </p:cNvSpPr>
          <p:nvPr>
            <p:ph type="title"/>
          </p:nvPr>
        </p:nvSpPr>
        <p:spPr>
          <a:xfrm>
            <a:off x="2667000" y="0"/>
            <a:ext cx="6477000" cy="762000"/>
          </a:xfrm>
        </p:spPr>
        <p:txBody>
          <a:bodyPr/>
          <a:lstStyle/>
          <a:p>
            <a:pPr eaLnBrk="1" hangingPunct="1"/>
            <a:r>
              <a:rPr lang="en-US" altLang="en-US" sz="4000"/>
              <a:t>Lasting Contributions</a:t>
            </a:r>
          </a:p>
        </p:txBody>
      </p:sp>
      <p:sp>
        <p:nvSpPr>
          <p:cNvPr id="6147" name="Content Placeholder 2">
            <a:extLst>
              <a:ext uri="{FF2B5EF4-FFF2-40B4-BE49-F238E27FC236}">
                <a16:creationId xmlns:a16="http://schemas.microsoft.com/office/drawing/2014/main" id="{36653809-706B-459E-830A-294F95436189}"/>
              </a:ext>
            </a:extLst>
          </p:cNvPr>
          <p:cNvSpPr>
            <a:spLocks noGrp="1"/>
          </p:cNvSpPr>
          <p:nvPr>
            <p:ph idx="1"/>
          </p:nvPr>
        </p:nvSpPr>
        <p:spPr>
          <a:xfrm>
            <a:off x="2743200" y="685800"/>
            <a:ext cx="6400800" cy="6172200"/>
          </a:xfrm>
        </p:spPr>
        <p:txBody>
          <a:bodyPr/>
          <a:lstStyle/>
          <a:p>
            <a:pPr eaLnBrk="1" hangingPunct="1">
              <a:lnSpc>
                <a:spcPct val="90000"/>
              </a:lnSpc>
              <a:spcBef>
                <a:spcPct val="0"/>
              </a:spcBef>
            </a:pPr>
            <a:r>
              <a:rPr lang="en-US" altLang="en-US" sz="3700"/>
              <a:t>Specialized Workers:</a:t>
            </a:r>
          </a:p>
          <a:p>
            <a:pPr lvl="1" eaLnBrk="1" hangingPunct="1">
              <a:lnSpc>
                <a:spcPct val="90000"/>
              </a:lnSpc>
              <a:spcBef>
                <a:spcPct val="0"/>
              </a:spcBef>
            </a:pPr>
            <a:r>
              <a:rPr lang="en-US" altLang="en-US" sz="3700"/>
              <a:t>Indian society was divided by the “</a:t>
            </a:r>
            <a:r>
              <a:rPr lang="en-US" altLang="en-US" sz="3700" u="sng"/>
              <a:t>caste system</a:t>
            </a:r>
            <a:r>
              <a:rPr lang="en-US" altLang="en-US" sz="3700"/>
              <a:t>” which divided people based on their purity in Hinduism </a:t>
            </a:r>
          </a:p>
        </p:txBody>
      </p:sp>
      <p:pic>
        <p:nvPicPr>
          <p:cNvPr id="6148" name="Picture 1">
            <a:extLst>
              <a:ext uri="{FF2B5EF4-FFF2-40B4-BE49-F238E27FC236}">
                <a16:creationId xmlns:a16="http://schemas.microsoft.com/office/drawing/2014/main" id="{15DE171E-2BA5-499B-9F5E-A10D3BD75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7">
            <a:extLst>
              <a:ext uri="{FF2B5EF4-FFF2-40B4-BE49-F238E27FC236}">
                <a16:creationId xmlns:a16="http://schemas.microsoft.com/office/drawing/2014/main" id="{E13DD0C7-B160-480E-846A-CE70CBF5C4C4}"/>
              </a:ext>
            </a:extLst>
          </p:cNvPr>
          <p:cNvSpPr>
            <a:spLocks noChangeArrowheads="1"/>
          </p:cNvSpPr>
          <p:nvPr/>
        </p:nvSpPr>
        <p:spPr bwMode="auto">
          <a:xfrm>
            <a:off x="0" y="1524000"/>
            <a:ext cx="2743200" cy="12954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pic>
        <p:nvPicPr>
          <p:cNvPr id="6150" name="Picture 8" descr="[caste%20system.jpg]">
            <a:extLst>
              <a:ext uri="{FF2B5EF4-FFF2-40B4-BE49-F238E27FC236}">
                <a16:creationId xmlns:a16="http://schemas.microsoft.com/office/drawing/2014/main" id="{BA1B6270-1120-4CC2-9A5B-782D6822DF7E}"/>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289425" y="3200400"/>
            <a:ext cx="432117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caste">
            <a:extLst>
              <a:ext uri="{FF2B5EF4-FFF2-40B4-BE49-F238E27FC236}">
                <a16:creationId xmlns:a16="http://schemas.microsoft.com/office/drawing/2014/main" id="{7A2F3F73-90A1-408F-8875-2F7AB7078C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738188"/>
            <a:ext cx="4724400"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a:extLst>
              <a:ext uri="{FF2B5EF4-FFF2-40B4-BE49-F238E27FC236}">
                <a16:creationId xmlns:a16="http://schemas.microsoft.com/office/drawing/2014/main" id="{B6014C88-7130-4230-B9E0-190EE74D86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62000"/>
            <a:ext cx="4452938"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Left-Right Arrow 16">
            <a:extLst>
              <a:ext uri="{FF2B5EF4-FFF2-40B4-BE49-F238E27FC236}">
                <a16:creationId xmlns:a16="http://schemas.microsoft.com/office/drawing/2014/main" id="{040D394E-5A4B-4815-8D79-188D5CD2E120}"/>
              </a:ext>
            </a:extLst>
          </p:cNvPr>
          <p:cNvSpPr>
            <a:spLocks noChangeArrowheads="1"/>
          </p:cNvSpPr>
          <p:nvPr/>
        </p:nvSpPr>
        <p:spPr bwMode="auto">
          <a:xfrm rot="-471502">
            <a:off x="1887538" y="1673225"/>
            <a:ext cx="4095750" cy="700088"/>
          </a:xfrm>
          <a:prstGeom prst="leftRightArrow">
            <a:avLst>
              <a:gd name="adj1" fmla="val 50000"/>
              <a:gd name="adj2" fmla="val 66087"/>
            </a:avLst>
          </a:prstGeom>
          <a:solidFill>
            <a:srgbClr val="C00000"/>
          </a:solidFill>
          <a:ln w="12700"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sp>
        <p:nvSpPr>
          <p:cNvPr id="18" name="Left-Right Arrow 17">
            <a:extLst>
              <a:ext uri="{FF2B5EF4-FFF2-40B4-BE49-F238E27FC236}">
                <a16:creationId xmlns:a16="http://schemas.microsoft.com/office/drawing/2014/main" id="{2AFDCE33-DE2B-4215-A9D0-F9D72DA7367B}"/>
              </a:ext>
            </a:extLst>
          </p:cNvPr>
          <p:cNvSpPr>
            <a:spLocks noChangeArrowheads="1"/>
          </p:cNvSpPr>
          <p:nvPr/>
        </p:nvSpPr>
        <p:spPr bwMode="auto">
          <a:xfrm rot="842681">
            <a:off x="3860800" y="2447925"/>
            <a:ext cx="2041525" cy="668338"/>
          </a:xfrm>
          <a:prstGeom prst="leftRightArrow">
            <a:avLst>
              <a:gd name="adj1" fmla="val 50000"/>
              <a:gd name="adj2" fmla="val 66085"/>
            </a:avLst>
          </a:prstGeom>
          <a:solidFill>
            <a:srgbClr val="0000CC"/>
          </a:solidFill>
          <a:ln w="12700"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sp>
        <p:nvSpPr>
          <p:cNvPr id="19" name="Left-Right Arrow 18">
            <a:extLst>
              <a:ext uri="{FF2B5EF4-FFF2-40B4-BE49-F238E27FC236}">
                <a16:creationId xmlns:a16="http://schemas.microsoft.com/office/drawing/2014/main" id="{01ECF644-035C-4D20-91CD-FA75AA758360}"/>
              </a:ext>
            </a:extLst>
          </p:cNvPr>
          <p:cNvSpPr>
            <a:spLocks noChangeArrowheads="1"/>
          </p:cNvSpPr>
          <p:nvPr/>
        </p:nvSpPr>
        <p:spPr bwMode="auto">
          <a:xfrm rot="-788561">
            <a:off x="1939925" y="4371975"/>
            <a:ext cx="3527425" cy="668338"/>
          </a:xfrm>
          <a:prstGeom prst="leftRightArrow">
            <a:avLst>
              <a:gd name="adj1" fmla="val 50000"/>
              <a:gd name="adj2" fmla="val 66096"/>
            </a:avLst>
          </a:prstGeom>
          <a:solidFill>
            <a:srgbClr val="006600"/>
          </a:solidFill>
          <a:ln w="12700"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sp>
        <p:nvSpPr>
          <p:cNvPr id="20" name="Left-Right Arrow 19">
            <a:extLst>
              <a:ext uri="{FF2B5EF4-FFF2-40B4-BE49-F238E27FC236}">
                <a16:creationId xmlns:a16="http://schemas.microsoft.com/office/drawing/2014/main" id="{515EC6B3-FCFB-4ACE-8CAD-D1027B116BF5}"/>
              </a:ext>
            </a:extLst>
          </p:cNvPr>
          <p:cNvSpPr>
            <a:spLocks noChangeArrowheads="1"/>
          </p:cNvSpPr>
          <p:nvPr/>
        </p:nvSpPr>
        <p:spPr bwMode="auto">
          <a:xfrm rot="842681">
            <a:off x="3992563" y="4405313"/>
            <a:ext cx="1589087" cy="669925"/>
          </a:xfrm>
          <a:prstGeom prst="leftRightArrow">
            <a:avLst>
              <a:gd name="adj1" fmla="val 41500"/>
              <a:gd name="adj2" fmla="val 65923"/>
            </a:avLst>
          </a:prstGeom>
          <a:solidFill>
            <a:srgbClr val="7030A0"/>
          </a:solidFill>
          <a:ln w="12700" algn="ctr">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grpId="1" nodeType="clickEffect">
                                  <p:stCondLst>
                                    <p:cond delay="0"/>
                                  </p:stCondLst>
                                  <p:childTnLst>
                                    <p:animEffect transition="out" filter="fade">
                                      <p:cBhvr>
                                        <p:cTn id="19" dur="1000"/>
                                        <p:tgtEl>
                                          <p:spTgt spid="17"/>
                                        </p:tgtEl>
                                      </p:cBhvr>
                                    </p:animEffect>
                                    <p:set>
                                      <p:cBhvr>
                                        <p:cTn id="20" dur="1" fill="hold">
                                          <p:stCondLst>
                                            <p:cond delay="999"/>
                                          </p:stCondLst>
                                        </p:cTn>
                                        <p:tgtEl>
                                          <p:spTgt spid="1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1" nodeType="clickEffect">
                                  <p:stCondLst>
                                    <p:cond delay="0"/>
                                  </p:stCondLst>
                                  <p:childTnLst>
                                    <p:animEffect transition="out" filter="fade">
                                      <p:cBhvr>
                                        <p:cTn id="27" dur="1000"/>
                                        <p:tgtEl>
                                          <p:spTgt spid="18"/>
                                        </p:tgtEl>
                                      </p:cBhvr>
                                    </p:animEffect>
                                    <p:set>
                                      <p:cBhvr>
                                        <p:cTn id="28" dur="1" fill="hold">
                                          <p:stCondLst>
                                            <p:cond delay="999"/>
                                          </p:stCondLst>
                                        </p:cTn>
                                        <p:tgtEl>
                                          <p:spTgt spid="1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grpId="1" nodeType="clickEffect">
                                  <p:stCondLst>
                                    <p:cond delay="0"/>
                                  </p:stCondLst>
                                  <p:childTnLst>
                                    <p:animEffect transition="out" filter="fade">
                                      <p:cBhvr>
                                        <p:cTn id="35" dur="1000"/>
                                        <p:tgtEl>
                                          <p:spTgt spid="19"/>
                                        </p:tgtEl>
                                      </p:cBhvr>
                                    </p:animEffect>
                                    <p:set>
                                      <p:cBhvr>
                                        <p:cTn id="36" dur="1" fill="hold">
                                          <p:stCondLst>
                                            <p:cond delay="999"/>
                                          </p:stCondLst>
                                        </p:cTn>
                                        <p:tgtEl>
                                          <p:spTgt spid="19"/>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grpId="1" nodeType="clickEffect">
                                  <p:stCondLst>
                                    <p:cond delay="0"/>
                                  </p:stCondLst>
                                  <p:childTnLst>
                                    <p:animEffect transition="out" filter="fade">
                                      <p:cBhvr>
                                        <p:cTn id="43" dur="1000"/>
                                        <p:tgtEl>
                                          <p:spTgt spid="20"/>
                                        </p:tgtEl>
                                      </p:cBhvr>
                                    </p:animEffect>
                                    <p:set>
                                      <p:cBhvr>
                                        <p:cTn id="44"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68A6251-D731-4BD8-80B5-D694756EFF8A}"/>
              </a:ext>
            </a:extLst>
          </p:cNvPr>
          <p:cNvSpPr>
            <a:spLocks noGrp="1"/>
          </p:cNvSpPr>
          <p:nvPr>
            <p:ph type="title"/>
          </p:nvPr>
        </p:nvSpPr>
        <p:spPr>
          <a:xfrm>
            <a:off x="2667000" y="0"/>
            <a:ext cx="6477000" cy="762000"/>
          </a:xfrm>
        </p:spPr>
        <p:txBody>
          <a:bodyPr/>
          <a:lstStyle/>
          <a:p>
            <a:pPr eaLnBrk="1" hangingPunct="1"/>
            <a:r>
              <a:rPr lang="en-US" altLang="en-US" sz="4000"/>
              <a:t>Lasting Contributions</a:t>
            </a:r>
          </a:p>
        </p:txBody>
      </p:sp>
      <p:sp>
        <p:nvSpPr>
          <p:cNvPr id="7171" name="Content Placeholder 2">
            <a:extLst>
              <a:ext uri="{FF2B5EF4-FFF2-40B4-BE49-F238E27FC236}">
                <a16:creationId xmlns:a16="http://schemas.microsoft.com/office/drawing/2014/main" id="{7EF46A90-F5EA-47BA-AD62-BB254AC88443}"/>
              </a:ext>
            </a:extLst>
          </p:cNvPr>
          <p:cNvSpPr>
            <a:spLocks noGrp="1"/>
          </p:cNvSpPr>
          <p:nvPr>
            <p:ph idx="1"/>
          </p:nvPr>
        </p:nvSpPr>
        <p:spPr>
          <a:xfrm>
            <a:off x="2743200" y="685800"/>
            <a:ext cx="6400800" cy="6172200"/>
          </a:xfrm>
        </p:spPr>
        <p:txBody>
          <a:bodyPr/>
          <a:lstStyle/>
          <a:p>
            <a:pPr eaLnBrk="1" hangingPunct="1">
              <a:lnSpc>
                <a:spcPct val="90000"/>
              </a:lnSpc>
              <a:spcBef>
                <a:spcPct val="0"/>
              </a:spcBef>
            </a:pPr>
            <a:r>
              <a:rPr lang="en-US" altLang="en-US" sz="3800"/>
              <a:t>Government:</a:t>
            </a:r>
          </a:p>
          <a:p>
            <a:pPr lvl="1" eaLnBrk="1" hangingPunct="1">
              <a:lnSpc>
                <a:spcPct val="90000"/>
              </a:lnSpc>
              <a:spcBef>
                <a:spcPct val="0"/>
              </a:spcBef>
            </a:pPr>
            <a:r>
              <a:rPr lang="en-US" altLang="en-US" sz="3800"/>
              <a:t>Little is known about Indus government other than they were ruled by kings</a:t>
            </a:r>
            <a:endParaRPr lang="en-US" altLang="en-US" sz="3600"/>
          </a:p>
        </p:txBody>
      </p:sp>
      <p:pic>
        <p:nvPicPr>
          <p:cNvPr id="7172" name="Picture 1">
            <a:extLst>
              <a:ext uri="{FF2B5EF4-FFF2-40B4-BE49-F238E27FC236}">
                <a16:creationId xmlns:a16="http://schemas.microsoft.com/office/drawing/2014/main" id="{6245A67A-2F10-4EAF-B8B0-D818414C7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7">
            <a:extLst>
              <a:ext uri="{FF2B5EF4-FFF2-40B4-BE49-F238E27FC236}">
                <a16:creationId xmlns:a16="http://schemas.microsoft.com/office/drawing/2014/main" id="{DDAE14CD-CADD-4464-80C0-57AB0D6AC687}"/>
              </a:ext>
            </a:extLst>
          </p:cNvPr>
          <p:cNvSpPr>
            <a:spLocks noChangeArrowheads="1"/>
          </p:cNvSpPr>
          <p:nvPr/>
        </p:nvSpPr>
        <p:spPr bwMode="auto">
          <a:xfrm>
            <a:off x="0" y="2819400"/>
            <a:ext cx="2743200" cy="12954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pic>
        <p:nvPicPr>
          <p:cNvPr id="7174" name="Picture 6" descr="[caste%20system.jpg]">
            <a:extLst>
              <a:ext uri="{FF2B5EF4-FFF2-40B4-BE49-F238E27FC236}">
                <a16:creationId xmlns:a16="http://schemas.microsoft.com/office/drawing/2014/main" id="{7550A1CD-6D10-4B5E-9700-A65E831F06A8}"/>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895600" y="2895600"/>
            <a:ext cx="3068638"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AutoShape 8">
            <a:extLst>
              <a:ext uri="{FF2B5EF4-FFF2-40B4-BE49-F238E27FC236}">
                <a16:creationId xmlns:a16="http://schemas.microsoft.com/office/drawing/2014/main" id="{4B76689C-7CE2-4E68-9E89-57738B833970}"/>
              </a:ext>
            </a:extLst>
          </p:cNvPr>
          <p:cNvSpPr>
            <a:spLocks noChangeArrowheads="1"/>
          </p:cNvSpPr>
          <p:nvPr/>
        </p:nvSpPr>
        <p:spPr bwMode="auto">
          <a:xfrm>
            <a:off x="5029200" y="2819400"/>
            <a:ext cx="3733800" cy="3343275"/>
          </a:xfrm>
          <a:prstGeom prst="leftArrowCallout">
            <a:avLst>
              <a:gd name="adj1" fmla="val 24667"/>
              <a:gd name="adj2" fmla="val 23481"/>
              <a:gd name="adj3" fmla="val 24865"/>
              <a:gd name="adj4" fmla="val 66667"/>
            </a:avLst>
          </a:prstGeom>
          <a:solidFill>
            <a:srgbClr val="FFFF99"/>
          </a:solidFill>
          <a:ln w="2857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7176" name="il_fi" descr="http://jonggringsaloka.net/wp/wp-content/uploads/2009/09/arjuna.jpg">
            <a:extLst>
              <a:ext uri="{FF2B5EF4-FFF2-40B4-BE49-F238E27FC236}">
                <a16:creationId xmlns:a16="http://schemas.microsoft.com/office/drawing/2014/main" id="{D4742CA5-E839-45D7-AF9B-FE47A8894885}"/>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400800" y="2887663"/>
            <a:ext cx="2233613"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E52C5A3-3A0B-474A-9E42-352DF37459A0}"/>
              </a:ext>
            </a:extLst>
          </p:cNvPr>
          <p:cNvSpPr>
            <a:spLocks noGrp="1"/>
          </p:cNvSpPr>
          <p:nvPr>
            <p:ph type="title"/>
          </p:nvPr>
        </p:nvSpPr>
        <p:spPr>
          <a:xfrm>
            <a:off x="2667000" y="0"/>
            <a:ext cx="6477000" cy="762000"/>
          </a:xfrm>
        </p:spPr>
        <p:txBody>
          <a:bodyPr/>
          <a:lstStyle/>
          <a:p>
            <a:pPr eaLnBrk="1" hangingPunct="1"/>
            <a:r>
              <a:rPr lang="en-US" altLang="en-US" sz="4000"/>
              <a:t>Lasting Contributions</a:t>
            </a:r>
          </a:p>
        </p:txBody>
      </p:sp>
      <p:sp>
        <p:nvSpPr>
          <p:cNvPr id="13315" name="Content Placeholder 2">
            <a:extLst>
              <a:ext uri="{FF2B5EF4-FFF2-40B4-BE49-F238E27FC236}">
                <a16:creationId xmlns:a16="http://schemas.microsoft.com/office/drawing/2014/main" id="{541F5BD9-F224-44F1-ACBC-1228D2E2F488}"/>
              </a:ext>
            </a:extLst>
          </p:cNvPr>
          <p:cNvSpPr>
            <a:spLocks noGrp="1"/>
          </p:cNvSpPr>
          <p:nvPr>
            <p:ph idx="1"/>
          </p:nvPr>
        </p:nvSpPr>
        <p:spPr>
          <a:xfrm>
            <a:off x="2667000" y="685800"/>
            <a:ext cx="6477000" cy="6172200"/>
          </a:xfrm>
        </p:spPr>
        <p:txBody>
          <a:bodyPr/>
          <a:lstStyle/>
          <a:p>
            <a:pPr eaLnBrk="1" hangingPunct="1">
              <a:lnSpc>
                <a:spcPct val="95000"/>
              </a:lnSpc>
              <a:spcBef>
                <a:spcPct val="0"/>
              </a:spcBef>
              <a:buFont typeface="Arial" charset="0"/>
              <a:buChar char="■"/>
              <a:defRPr/>
            </a:pPr>
            <a:r>
              <a:rPr lang="en-US" sz="3800" dirty="0"/>
              <a:t>Religion:</a:t>
            </a:r>
          </a:p>
          <a:p>
            <a:pPr lvl="1" eaLnBrk="1" hangingPunct="1">
              <a:lnSpc>
                <a:spcPct val="95000"/>
              </a:lnSpc>
              <a:spcBef>
                <a:spcPct val="0"/>
              </a:spcBef>
              <a:buFont typeface="Arial" charset="0"/>
              <a:buChar char="–"/>
              <a:defRPr/>
            </a:pPr>
            <a:r>
              <a:rPr lang="en-US" sz="3800" dirty="0"/>
              <a:t>Believed in a polytheistic religion called </a:t>
            </a:r>
            <a:r>
              <a:rPr lang="en-US" sz="3800" u="sng" dirty="0"/>
              <a:t>Hinduism</a:t>
            </a:r>
          </a:p>
          <a:p>
            <a:pPr lvl="1" eaLnBrk="1" hangingPunct="1">
              <a:lnSpc>
                <a:spcPct val="95000"/>
              </a:lnSpc>
              <a:spcBef>
                <a:spcPct val="0"/>
              </a:spcBef>
              <a:buFont typeface="Arial" charset="0"/>
              <a:buChar char="–"/>
              <a:defRPr/>
            </a:pPr>
            <a:r>
              <a:rPr lang="en-US" sz="3800" dirty="0"/>
              <a:t>Hindus believe that one’s </a:t>
            </a:r>
            <a:r>
              <a:rPr lang="en-US" sz="3800" kern="1200" dirty="0"/>
              <a:t>soul is reborn until moksha is achieved (</a:t>
            </a:r>
            <a:r>
              <a:rPr lang="en-US" sz="3800" u="sng" kern="1200" dirty="0"/>
              <a:t>reincarnation</a:t>
            </a:r>
            <a:r>
              <a:rPr lang="en-US" sz="3800" kern="1200" dirty="0"/>
              <a:t>)</a:t>
            </a:r>
          </a:p>
          <a:p>
            <a:pPr lvl="1" eaLnBrk="1" hangingPunct="1">
              <a:lnSpc>
                <a:spcPct val="95000"/>
              </a:lnSpc>
              <a:spcBef>
                <a:spcPct val="0"/>
              </a:spcBef>
              <a:buFont typeface="Arial" charset="0"/>
              <a:buChar char="–"/>
              <a:defRPr/>
            </a:pPr>
            <a:r>
              <a:rPr lang="en-US" sz="3800" u="sng" kern="1200" dirty="0"/>
              <a:t>Moksha</a:t>
            </a:r>
            <a:r>
              <a:rPr lang="en-US" sz="3800" kern="1200" dirty="0"/>
              <a:t> (</a:t>
            </a:r>
            <a:r>
              <a:rPr lang="en-US" sz="3800" i="1" kern="1200" dirty="0"/>
              <a:t>enlightenment</a:t>
            </a:r>
            <a:r>
              <a:rPr lang="en-US" sz="3800" kern="1200" dirty="0"/>
              <a:t> or </a:t>
            </a:r>
            <a:r>
              <a:rPr lang="en-US" sz="3800" i="1" kern="1200" dirty="0"/>
              <a:t>nirvana</a:t>
            </a:r>
            <a:r>
              <a:rPr lang="en-US" sz="3800" kern="1200" dirty="0"/>
              <a:t>) is the spiritual release from human form</a:t>
            </a:r>
          </a:p>
          <a:p>
            <a:pPr lvl="1" eaLnBrk="1" hangingPunct="1">
              <a:lnSpc>
                <a:spcPct val="95000"/>
              </a:lnSpc>
              <a:spcBef>
                <a:spcPct val="0"/>
              </a:spcBef>
              <a:buFont typeface="Arial" charset="0"/>
              <a:buChar char="–"/>
              <a:defRPr/>
            </a:pPr>
            <a:r>
              <a:rPr lang="en-US" sz="3800" kern="1200" dirty="0"/>
              <a:t>A soul’s </a:t>
            </a:r>
            <a:r>
              <a:rPr lang="en-US" sz="3800" u="sng" kern="1200" dirty="0"/>
              <a:t>karma</a:t>
            </a:r>
            <a:r>
              <a:rPr lang="en-US" sz="3800" kern="1200" dirty="0"/>
              <a:t> (good or bad deeds) effect reincarnation </a:t>
            </a:r>
            <a:endParaRPr lang="en-US" sz="3800" dirty="0"/>
          </a:p>
        </p:txBody>
      </p:sp>
      <p:pic>
        <p:nvPicPr>
          <p:cNvPr id="8196" name="Picture 1">
            <a:extLst>
              <a:ext uri="{FF2B5EF4-FFF2-40B4-BE49-F238E27FC236}">
                <a16:creationId xmlns:a16="http://schemas.microsoft.com/office/drawing/2014/main" id="{2DE929D1-C85E-44A5-A166-4EC96B5E2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7">
            <a:extLst>
              <a:ext uri="{FF2B5EF4-FFF2-40B4-BE49-F238E27FC236}">
                <a16:creationId xmlns:a16="http://schemas.microsoft.com/office/drawing/2014/main" id="{D3DF5D4E-D526-400D-9A65-347FEDE99D4C}"/>
              </a:ext>
            </a:extLst>
          </p:cNvPr>
          <p:cNvSpPr>
            <a:spLocks noChangeArrowheads="1"/>
          </p:cNvSpPr>
          <p:nvPr/>
        </p:nvSpPr>
        <p:spPr bwMode="auto">
          <a:xfrm>
            <a:off x="0" y="2819400"/>
            <a:ext cx="2743200" cy="12192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reincarnation">
            <a:extLst>
              <a:ext uri="{FF2B5EF4-FFF2-40B4-BE49-F238E27FC236}">
                <a16:creationId xmlns:a16="http://schemas.microsoft.com/office/drawing/2014/main" id="{687A031E-106E-4774-9277-A8AC6C6A53D4}"/>
              </a:ext>
            </a:extLst>
          </p:cNvPr>
          <p:cNvPicPr>
            <a:picLocks noChangeAspect="1" noChangeArrowheads="1"/>
          </p:cNvPicPr>
          <p:nvPr/>
        </p:nvPicPr>
        <p:blipFill>
          <a:blip r:embed="rId3">
            <a:lum bright="-10000" contrast="30000"/>
            <a:extLst>
              <a:ext uri="{28A0092B-C50C-407E-A947-70E740481C1C}">
                <a14:useLocalDpi xmlns:a14="http://schemas.microsoft.com/office/drawing/2010/main" val="0"/>
              </a:ext>
            </a:extLst>
          </a:blip>
          <a:srcRect/>
          <a:stretch>
            <a:fillRect/>
          </a:stretch>
        </p:blipFill>
        <p:spPr bwMode="auto">
          <a:xfrm>
            <a:off x="4876800" y="228600"/>
            <a:ext cx="41910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il_fi" descr="http://www.re-net.ac.uk/attachments/81d945df-6a9c-4ef0-9d90-af115d937713.jpg">
            <a:hlinkClick r:id="rId4" action="ppaction://hlinkfile"/>
            <a:extLst>
              <a:ext uri="{FF2B5EF4-FFF2-40B4-BE49-F238E27FC236}">
                <a16:creationId xmlns:a16="http://schemas.microsoft.com/office/drawing/2014/main" id="{6C837F43-5FB9-4BE0-AB5E-8D9094512403}"/>
              </a:ext>
            </a:extLst>
          </p:cNvPr>
          <p:cNvPicPr>
            <a:picLocks noChangeAspect="1" noChangeArrowheads="1"/>
          </p:cNvPicPr>
          <p:nvPr/>
        </p:nvPicPr>
        <p:blipFill>
          <a:blip r:embed="rId5" r:link="rId6">
            <a:lum bright="10000" contrast="40000"/>
            <a:extLst>
              <a:ext uri="{28A0092B-C50C-407E-A947-70E740481C1C}">
                <a14:useLocalDpi xmlns:a14="http://schemas.microsoft.com/office/drawing/2010/main" val="0"/>
              </a:ext>
            </a:extLst>
          </a:blip>
          <a:srcRect/>
          <a:stretch>
            <a:fillRect/>
          </a:stretch>
        </p:blipFill>
        <p:spPr bwMode="auto">
          <a:xfrm>
            <a:off x="0" y="0"/>
            <a:ext cx="47799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3646C064-9B61-4FBC-A59E-4AA6F9E33853}"/>
              </a:ext>
            </a:extLst>
          </p:cNvPr>
          <p:cNvSpPr>
            <a:spLocks noGrp="1"/>
          </p:cNvSpPr>
          <p:nvPr>
            <p:ph type="title"/>
          </p:nvPr>
        </p:nvSpPr>
        <p:spPr>
          <a:xfrm>
            <a:off x="2667000" y="0"/>
            <a:ext cx="6477000" cy="762000"/>
          </a:xfrm>
        </p:spPr>
        <p:txBody>
          <a:bodyPr/>
          <a:lstStyle/>
          <a:p>
            <a:pPr eaLnBrk="1" hangingPunct="1"/>
            <a:r>
              <a:rPr lang="en-US" altLang="en-US" sz="4000"/>
              <a:t>Lasting Contributions</a:t>
            </a:r>
          </a:p>
        </p:txBody>
      </p:sp>
      <p:sp>
        <p:nvSpPr>
          <p:cNvPr id="15363" name="Content Placeholder 2">
            <a:extLst>
              <a:ext uri="{FF2B5EF4-FFF2-40B4-BE49-F238E27FC236}">
                <a16:creationId xmlns:a16="http://schemas.microsoft.com/office/drawing/2014/main" id="{04E32367-417B-4DB3-A6F4-51433DFB9C17}"/>
              </a:ext>
            </a:extLst>
          </p:cNvPr>
          <p:cNvSpPr>
            <a:spLocks noGrp="1"/>
          </p:cNvSpPr>
          <p:nvPr>
            <p:ph idx="1"/>
          </p:nvPr>
        </p:nvSpPr>
        <p:spPr>
          <a:xfrm>
            <a:off x="2743200" y="685800"/>
            <a:ext cx="6400800" cy="6172200"/>
          </a:xfrm>
        </p:spPr>
        <p:txBody>
          <a:bodyPr/>
          <a:lstStyle/>
          <a:p>
            <a:pPr eaLnBrk="1" hangingPunct="1">
              <a:lnSpc>
                <a:spcPct val="90000"/>
              </a:lnSpc>
              <a:spcBef>
                <a:spcPct val="0"/>
              </a:spcBef>
            </a:pPr>
            <a:r>
              <a:rPr lang="en-US" altLang="en-US" sz="3800"/>
              <a:t>Writing:</a:t>
            </a:r>
          </a:p>
          <a:p>
            <a:pPr lvl="1" eaLnBrk="1" hangingPunct="1">
              <a:lnSpc>
                <a:spcPct val="90000"/>
              </a:lnSpc>
              <a:spcBef>
                <a:spcPct val="0"/>
              </a:spcBef>
            </a:pPr>
            <a:r>
              <a:rPr lang="en-US" altLang="en-US" sz="3800"/>
              <a:t>Indus writing has not been fully translated so much of Indus life is still a mystery</a:t>
            </a:r>
          </a:p>
          <a:p>
            <a:pPr lvl="1" eaLnBrk="1" hangingPunct="1">
              <a:lnSpc>
                <a:spcPct val="90000"/>
              </a:lnSpc>
              <a:spcBef>
                <a:spcPct val="0"/>
              </a:spcBef>
            </a:pPr>
            <a:endParaRPr lang="en-US" altLang="en-US" sz="3800"/>
          </a:p>
          <a:p>
            <a:pPr lvl="1" eaLnBrk="1" hangingPunct="1">
              <a:lnSpc>
                <a:spcPct val="90000"/>
              </a:lnSpc>
              <a:spcBef>
                <a:spcPct val="0"/>
              </a:spcBef>
            </a:pPr>
            <a:endParaRPr lang="en-US" altLang="en-US" sz="3800"/>
          </a:p>
          <a:p>
            <a:pPr lvl="1" eaLnBrk="1" hangingPunct="1">
              <a:lnSpc>
                <a:spcPct val="90000"/>
              </a:lnSpc>
              <a:spcBef>
                <a:spcPct val="0"/>
              </a:spcBef>
            </a:pPr>
            <a:endParaRPr lang="en-US" altLang="en-US" sz="2800"/>
          </a:p>
          <a:p>
            <a:pPr lvl="1" eaLnBrk="1" hangingPunct="1">
              <a:lnSpc>
                <a:spcPct val="90000"/>
              </a:lnSpc>
              <a:spcBef>
                <a:spcPct val="0"/>
              </a:spcBef>
            </a:pPr>
            <a:endParaRPr lang="en-US" altLang="en-US" sz="3600"/>
          </a:p>
          <a:p>
            <a:pPr lvl="1" eaLnBrk="1" hangingPunct="1">
              <a:lnSpc>
                <a:spcPct val="90000"/>
              </a:lnSpc>
              <a:spcBef>
                <a:spcPct val="0"/>
              </a:spcBef>
            </a:pPr>
            <a:r>
              <a:rPr lang="en-US" altLang="en-US" sz="3800"/>
              <a:t>Writing contained about 400 symbols that were both pictograms &amp; phonetic characters </a:t>
            </a:r>
          </a:p>
        </p:txBody>
      </p:sp>
      <p:pic>
        <p:nvPicPr>
          <p:cNvPr id="10244" name="Picture 1">
            <a:extLst>
              <a:ext uri="{FF2B5EF4-FFF2-40B4-BE49-F238E27FC236}">
                <a16:creationId xmlns:a16="http://schemas.microsoft.com/office/drawing/2014/main" id="{F77E6A18-6038-4576-803D-1357B91215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4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7">
            <a:extLst>
              <a:ext uri="{FF2B5EF4-FFF2-40B4-BE49-F238E27FC236}">
                <a16:creationId xmlns:a16="http://schemas.microsoft.com/office/drawing/2014/main" id="{184622D1-50D9-449E-9270-819AEE84D01D}"/>
              </a:ext>
            </a:extLst>
          </p:cNvPr>
          <p:cNvSpPr>
            <a:spLocks noChangeArrowheads="1"/>
          </p:cNvSpPr>
          <p:nvPr/>
        </p:nvSpPr>
        <p:spPr bwMode="auto">
          <a:xfrm>
            <a:off x="0" y="4038600"/>
            <a:ext cx="2743200" cy="1447800"/>
          </a:xfrm>
          <a:prstGeom prst="rect">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Times New Roman" panose="02020603050405020304" pitchFamily="18" charset="0"/>
            </a:endParaRPr>
          </a:p>
        </p:txBody>
      </p:sp>
      <p:pic>
        <p:nvPicPr>
          <p:cNvPr id="15366" name="il_fi" descr="http://www.harappa.com/script/gif/parpola2.gif">
            <a:extLst>
              <a:ext uri="{FF2B5EF4-FFF2-40B4-BE49-F238E27FC236}">
                <a16:creationId xmlns:a16="http://schemas.microsoft.com/office/drawing/2014/main" id="{6DFA0E00-0080-4500-A018-DB6BEE5038D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b="54291"/>
          <a:stretch>
            <a:fillRect/>
          </a:stretch>
        </p:blipFill>
        <p:spPr bwMode="auto">
          <a:xfrm>
            <a:off x="2895600" y="2895600"/>
            <a:ext cx="61023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il_fi" descr="http://www.harappa.com/script/gif/parpola2.gif">
            <a:extLst>
              <a:ext uri="{FF2B5EF4-FFF2-40B4-BE49-F238E27FC236}">
                <a16:creationId xmlns:a16="http://schemas.microsoft.com/office/drawing/2014/main" id="{2F1AB412-3DDA-41C9-87E9-A70C9031E8D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t="84662" r="-107" b="-136"/>
          <a:stretch>
            <a:fillRect/>
          </a:stretch>
        </p:blipFill>
        <p:spPr bwMode="auto">
          <a:xfrm>
            <a:off x="2895600" y="5465763"/>
            <a:ext cx="610393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http://www.harappa.com/script/gif/parpola11.gif">
            <a:extLst>
              <a:ext uri="{FF2B5EF4-FFF2-40B4-BE49-F238E27FC236}">
                <a16:creationId xmlns:a16="http://schemas.microsoft.com/office/drawing/2014/main" id="{2C48604D-8C60-4C61-BCF9-C4A3085C3D6C}"/>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r="51382" b="25198"/>
          <a:stretch>
            <a:fillRect/>
          </a:stretch>
        </p:blipFill>
        <p:spPr bwMode="auto">
          <a:xfrm>
            <a:off x="4191000" y="0"/>
            <a:ext cx="3581400"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5366"/>
                                        </p:tgtEl>
                                      </p:cBhvr>
                                    </p:animEffect>
                                    <p:set>
                                      <p:cBhvr>
                                        <p:cTn id="7" dur="1" fill="hold">
                                          <p:stCondLst>
                                            <p:cond delay="1999"/>
                                          </p:stCondLst>
                                        </p:cTn>
                                        <p:tgtEl>
                                          <p:spTgt spid="1536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5367"/>
                                        </p:tgtEl>
                                      </p:cBhvr>
                                    </p:animEffect>
                                    <p:set>
                                      <p:cBhvr>
                                        <p:cTn id="10" dur="1" fill="hold">
                                          <p:stCondLst>
                                            <p:cond delay="1999"/>
                                          </p:stCondLst>
                                        </p:cTn>
                                        <p:tgtEl>
                                          <p:spTgt spid="1536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15363">
                                            <p:txEl>
                                              <p:pRg st="0" end="0"/>
                                            </p:txEl>
                                          </p:spTgt>
                                        </p:tgtEl>
                                      </p:cBhvr>
                                    </p:animEffect>
                                    <p:set>
                                      <p:cBhvr>
                                        <p:cTn id="13" dur="1" fill="hold">
                                          <p:stCondLst>
                                            <p:cond delay="999"/>
                                          </p:stCondLst>
                                        </p:cTn>
                                        <p:tgtEl>
                                          <p:spTgt spid="15363">
                                            <p:txEl>
                                              <p:pRg st="0" end="0"/>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15363">
                                            <p:txEl>
                                              <p:pRg st="1" end="1"/>
                                            </p:txEl>
                                          </p:spTgt>
                                        </p:tgtEl>
                                      </p:cBhvr>
                                    </p:animEffect>
                                    <p:set>
                                      <p:cBhvr>
                                        <p:cTn id="16" dur="1" fill="hold">
                                          <p:stCondLst>
                                            <p:cond delay="1999"/>
                                          </p:stCondLst>
                                        </p:cTn>
                                        <p:tgtEl>
                                          <p:spTgt spid="15363">
                                            <p:txEl>
                                              <p:pRg st="1" end="1"/>
                                            </p:txEl>
                                          </p:spTgt>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15368"/>
                                        </p:tgtEl>
                                        <p:attrNameLst>
                                          <p:attrName>style.visibility</p:attrName>
                                        </p:attrNameLst>
                                      </p:cBhvr>
                                      <p:to>
                                        <p:strVal val="visible"/>
                                      </p:to>
                                    </p:set>
                                    <p:animEffect transition="in" filter="fade">
                                      <p:cBhvr>
                                        <p:cTn id="19" dur="2000"/>
                                        <p:tgtEl>
                                          <p:spTgt spid="15368"/>
                                        </p:tgtEl>
                                      </p:cBhvr>
                                    </p:animEffect>
                                  </p:childTnLst>
                                </p:cTn>
                              </p:par>
                              <p:par>
                                <p:cTn id="20" presetID="10" presetClass="exit" presetSubtype="0" fill="hold" grpId="0" nodeType="withEffect">
                                  <p:stCondLst>
                                    <p:cond delay="0"/>
                                  </p:stCondLst>
                                  <p:childTnLst>
                                    <p:animEffect transition="out" filter="fade">
                                      <p:cBhvr>
                                        <p:cTn id="21" dur="1000"/>
                                        <p:tgtEl>
                                          <p:spTgt spid="15362"/>
                                        </p:tgtEl>
                                      </p:cBhvr>
                                    </p:animEffect>
                                    <p:set>
                                      <p:cBhvr>
                                        <p:cTn id="22" dur="1" fill="hold">
                                          <p:stCondLst>
                                            <p:cond delay="999"/>
                                          </p:stCondLst>
                                        </p:cTn>
                                        <p:tgtEl>
                                          <p:spTgt spid="153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theme/theme1.xml><?xml version="1.0" encoding="utf-8"?>
<a:theme xmlns:a="http://schemas.openxmlformats.org/drawingml/2006/main" name="Brooks Template">
  <a:themeElements>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 Template</Template>
  <TotalTime>782</TotalTime>
  <Words>4722</Words>
  <Application>Microsoft Office PowerPoint</Application>
  <PresentationFormat>On-screen Show (4:3)</PresentationFormat>
  <Paragraphs>164</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Brooks Template</vt:lpstr>
      <vt:lpstr>PowerPoint Presentation</vt:lpstr>
      <vt:lpstr>PowerPoint Presentation</vt:lpstr>
      <vt:lpstr>PowerPoint Presentation</vt:lpstr>
      <vt:lpstr>Lasting Contributions</vt:lpstr>
      <vt:lpstr>Lasting Contributions</vt:lpstr>
      <vt:lpstr>Lasting Contributions</vt:lpstr>
      <vt:lpstr>Lasting Contributions</vt:lpstr>
      <vt:lpstr>PowerPoint Presentation</vt:lpstr>
      <vt:lpstr>Lasting Contributions</vt:lpstr>
      <vt:lpstr>Lasting Contributions</vt:lpstr>
      <vt:lpstr>PowerPoint Presentation</vt:lpstr>
      <vt:lpstr>PowerPoint Presentation</vt:lpstr>
      <vt:lpstr>PowerPoint Presentation</vt:lpstr>
      <vt:lpstr>Lasting Contributions</vt:lpstr>
      <vt:lpstr>Lasting Contributions</vt:lpstr>
      <vt:lpstr>Lasting Contributions</vt:lpstr>
      <vt:lpstr>Lasting Contributions</vt:lpstr>
      <vt:lpstr>Lasting Contributions</vt:lpstr>
      <vt:lpstr>Lasting Contributions</vt:lpstr>
      <vt:lpstr>Lasting Contributions</vt:lpstr>
      <vt:lpstr>Lasting Contributions</vt:lpstr>
      <vt:lpstr>PowerPoint Presentation</vt:lpstr>
    </vt:vector>
  </TitlesOfParts>
  <Company>GCPS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Nancy Hester</cp:lastModifiedBy>
  <cp:revision>103</cp:revision>
  <dcterms:created xsi:type="dcterms:W3CDTF">2010-08-02T14:22:12Z</dcterms:created>
  <dcterms:modified xsi:type="dcterms:W3CDTF">2019-01-11T00:02:59Z</dcterms:modified>
</cp:coreProperties>
</file>